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5"/>
  </p:notes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  <p:sldId id="277" r:id="rId69"/>
    <p:sldId id="278" r:id="rId70"/>
    <p:sldId id="279" r:id="rId71"/>
    <p:sldId id="280" r:id="rId72"/>
    <p:sldId id="281" r:id="rId73"/>
    <p:sldId id="282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 1" charset="1" panose="020B0503030501040103"/>
      <p:regular r:id="rId12"/>
    </p:embeddedFont>
    <p:embeddedFont>
      <p:font typeface="Canva Sans 1 Bold" charset="1" panose="020B0803030501040103"/>
      <p:regular r:id="rId13"/>
    </p:embeddedFont>
    <p:embeddedFont>
      <p:font typeface="Canva Sans 1 Italics" charset="1" panose="020B0503030501040103"/>
      <p:regular r:id="rId14"/>
    </p:embeddedFont>
    <p:embeddedFont>
      <p:font typeface="Canva Sans 1 Bold Italics" charset="1" panose="020B0803030501040103"/>
      <p:regular r:id="rId15"/>
    </p:embeddedFont>
    <p:embeddedFont>
      <p:font typeface="Canva Sans 2" charset="1" panose="020B0503030501040103"/>
      <p:regular r:id="rId16"/>
    </p:embeddedFont>
    <p:embeddedFont>
      <p:font typeface="Canva Sans 2 Bold" charset="1" panose="020B0803030501040103"/>
      <p:regular r:id="rId17"/>
    </p:embeddedFont>
    <p:embeddedFont>
      <p:font typeface="Canva Sans 2 Italics" charset="1" panose="020B0503030501040103"/>
      <p:regular r:id="rId18"/>
    </p:embeddedFont>
    <p:embeddedFont>
      <p:font typeface="Canva Sans 2 Bold Italics" charset="1" panose="020B0803030501040103"/>
      <p:regular r:id="rId19"/>
    </p:embeddedFont>
    <p:embeddedFont>
      <p:font typeface="Canva Sans 2 Medium" charset="1" panose="020B0603030501040103"/>
      <p:regular r:id="rId20"/>
    </p:embeddedFont>
    <p:embeddedFont>
      <p:font typeface="Canva Sans 2 Medium Italics" charset="1" panose="020B0603030501040103"/>
      <p:regular r:id="rId21"/>
    </p:embeddedFont>
    <p:embeddedFont>
      <p:font typeface="Antonio" charset="1" panose="02000503000000000000"/>
      <p:regular r:id="rId22"/>
    </p:embeddedFont>
    <p:embeddedFont>
      <p:font typeface="Antonio Bold" charset="1" panose="02000803000000000000"/>
      <p:regular r:id="rId23"/>
    </p:embeddedFont>
    <p:embeddedFont>
      <p:font typeface="Antonio Italics" charset="1" panose="02000503000000000000"/>
      <p:regular r:id="rId24"/>
    </p:embeddedFont>
    <p:embeddedFont>
      <p:font typeface="Antonio Bold Italics" charset="1" panose="02000803000000000000"/>
      <p:regular r:id="rId25"/>
    </p:embeddedFont>
    <p:embeddedFont>
      <p:font typeface="Antonio Light" charset="1" panose="02000303000000000000"/>
      <p:regular r:id="rId26"/>
    </p:embeddedFont>
    <p:embeddedFont>
      <p:font typeface="Antonio Light Italics" charset="1" panose="02000303000000000000"/>
      <p:regular r:id="rId27"/>
    </p:embeddedFont>
    <p:embeddedFont>
      <p:font typeface="Antonio Ultra-Bold" charset="1" panose="02000803000000000000"/>
      <p:regular r:id="rId28"/>
    </p:embeddedFont>
    <p:embeddedFont>
      <p:font typeface="Antonio Ultra-Bold Italics" charset="1" panose="02000803000000000000"/>
      <p:regular r:id="rId29"/>
    </p:embeddedFont>
    <p:embeddedFont>
      <p:font typeface="Poppins" charset="1" panose="00000500000000000000"/>
      <p:regular r:id="rId30"/>
    </p:embeddedFont>
    <p:embeddedFont>
      <p:font typeface="Poppins Bold" charset="1" panose="00000800000000000000"/>
      <p:regular r:id="rId31"/>
    </p:embeddedFont>
    <p:embeddedFont>
      <p:font typeface="Poppins Italics" charset="1" panose="00000500000000000000"/>
      <p:regular r:id="rId32"/>
    </p:embeddedFont>
    <p:embeddedFont>
      <p:font typeface="Poppins Bold Italics" charset="1" panose="00000800000000000000"/>
      <p:regular r:id="rId33"/>
    </p:embeddedFont>
    <p:embeddedFont>
      <p:font typeface="Poppins Thin" charset="1" panose="00000300000000000000"/>
      <p:regular r:id="rId34"/>
    </p:embeddedFont>
    <p:embeddedFont>
      <p:font typeface="Poppins Thin Italics" charset="1" panose="00000300000000000000"/>
      <p:regular r:id="rId35"/>
    </p:embeddedFont>
    <p:embeddedFont>
      <p:font typeface="Poppins Extra-Light" charset="1" panose="00000300000000000000"/>
      <p:regular r:id="rId36"/>
    </p:embeddedFont>
    <p:embeddedFont>
      <p:font typeface="Poppins Extra-Light Italics" charset="1" panose="00000300000000000000"/>
      <p:regular r:id="rId37"/>
    </p:embeddedFont>
    <p:embeddedFont>
      <p:font typeface="Poppins Light" charset="1" panose="00000400000000000000"/>
      <p:regular r:id="rId38"/>
    </p:embeddedFont>
    <p:embeddedFont>
      <p:font typeface="Poppins Light Italics" charset="1" panose="00000400000000000000"/>
      <p:regular r:id="rId39"/>
    </p:embeddedFont>
    <p:embeddedFont>
      <p:font typeface="Poppins Medium" charset="1" panose="00000600000000000000"/>
      <p:regular r:id="rId40"/>
    </p:embeddedFont>
    <p:embeddedFont>
      <p:font typeface="Poppins Medium Italics" charset="1" panose="00000600000000000000"/>
      <p:regular r:id="rId41"/>
    </p:embeddedFont>
    <p:embeddedFont>
      <p:font typeface="Poppins Semi-Bold" charset="1" panose="00000700000000000000"/>
      <p:regular r:id="rId42"/>
    </p:embeddedFont>
    <p:embeddedFont>
      <p:font typeface="Poppins Semi-Bold Italics" charset="1" panose="00000700000000000000"/>
      <p:regular r:id="rId43"/>
    </p:embeddedFont>
    <p:embeddedFont>
      <p:font typeface="Poppins Ultra-Bold" charset="1" panose="00000900000000000000"/>
      <p:regular r:id="rId44"/>
    </p:embeddedFont>
    <p:embeddedFont>
      <p:font typeface="Poppins Ultra-Bold Italics" charset="1" panose="00000900000000000000"/>
      <p:regular r:id="rId45"/>
    </p:embeddedFont>
    <p:embeddedFont>
      <p:font typeface="Poppins Heavy" charset="1" panose="00000A00000000000000"/>
      <p:regular r:id="rId46"/>
    </p:embeddedFont>
    <p:embeddedFont>
      <p:font typeface="Poppins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66" Target="slides/slide19.xml" Type="http://schemas.openxmlformats.org/officeDocument/2006/relationships/slide"/><Relationship Id="rId67" Target="slides/slide20.xml" Type="http://schemas.openxmlformats.org/officeDocument/2006/relationships/slide"/><Relationship Id="rId68" Target="slides/slide21.xml" Type="http://schemas.openxmlformats.org/officeDocument/2006/relationships/slide"/><Relationship Id="rId69" Target="slides/slide22.xml" Type="http://schemas.openxmlformats.org/officeDocument/2006/relationships/slide"/><Relationship Id="rId7" Target="fonts/font7.fntdata" Type="http://schemas.openxmlformats.org/officeDocument/2006/relationships/font"/><Relationship Id="rId70" Target="slides/slide23.xml" Type="http://schemas.openxmlformats.org/officeDocument/2006/relationships/slide"/><Relationship Id="rId71" Target="slides/slide24.xml" Type="http://schemas.openxmlformats.org/officeDocument/2006/relationships/slide"/><Relationship Id="rId72" Target="slides/slide25.xml" Type="http://schemas.openxmlformats.org/officeDocument/2006/relationships/slide"/><Relationship Id="rId73" Target="slides/slide26.xml" Type="http://schemas.openxmlformats.org/officeDocument/2006/relationships/slide"/><Relationship Id="rId74" Target="slides/slide27.xml" Type="http://schemas.openxmlformats.org/officeDocument/2006/relationships/slide"/><Relationship Id="rId75" Target="notesMasters/notesMaster1.xml" Type="http://schemas.openxmlformats.org/officeDocument/2006/relationships/notesMaster"/><Relationship Id="rId76" Target="theme/theme2.xml" Type="http://schemas.openxmlformats.org/officeDocument/2006/relationships/theme"/><Relationship Id="rId77" Target="notesSlides/notesSlide1.xml" Type="http://schemas.openxmlformats.org/officeDocument/2006/relationships/notesSlide"/><Relationship Id="rId78" Target="notesSlides/notesSlide2.xml" Type="http://schemas.openxmlformats.org/officeDocument/2006/relationships/notesSlide"/><Relationship Id="rId79" Target="notesSlides/notesSlide3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Covid 19 have cause disruption in many aspect of our lives eg economic growth , financial sector, healthcare sector, social connections..etc. As it now becomes an endemic from a pandemic, we are now reflecting on how we can better manage future diseases that may have an effect comparable to covid19. Thus the datasets we used was from the </a:t>
            </a:r>
          </a:p>
          <a:p>
            <a:r>
              <a:rPr lang="en-US"/>
              <a:t>Coronavirus Pandemic (COVID-19) - Our World in Data. We used the data set of US regarding the weekly positive cases, weekly deaths, total vaccinations and daily hospital occupancy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would like to analyse the different factors that may affect the number of deaths due to covid19. And forecast the total number of deaths in order to reduce future deaths.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Based on the data set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57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57.gif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57.gif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69.png" Type="http://schemas.openxmlformats.org/officeDocument/2006/relationships/image"/><Relationship Id="rId6" Target="../media/image5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6.png" Type="http://schemas.openxmlformats.org/officeDocument/2006/relationships/image"/><Relationship Id="rId6" Target="../media/image87.svg" Type="http://schemas.openxmlformats.org/officeDocument/2006/relationships/image"/><Relationship Id="rId7" Target="../media/image88.gif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Relationship Id="rId6" Target="../media/image9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27053">
            <a:off x="-943463" y="9279804"/>
            <a:ext cx="2118155" cy="211815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19075" cap="sq">
              <a:solidFill>
                <a:srgbClr val="0D62AD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26423" y="6215481"/>
            <a:ext cx="3403734" cy="34037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4296630">
            <a:off x="10860054" y="700540"/>
            <a:ext cx="6875873" cy="68758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0D62AD"/>
              </a:solidFill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70323" y="1110809"/>
            <a:ext cx="6055335" cy="60553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17078" y="7196546"/>
            <a:ext cx="2508503" cy="250850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785614">
            <a:off x="12086091" y="3403433"/>
            <a:ext cx="999163" cy="4062286"/>
            <a:chOff x="0" y="0"/>
            <a:chExt cx="222411" cy="9042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2411" cy="904253"/>
            </a:xfrm>
            <a:custGeom>
              <a:avLst/>
              <a:gdLst/>
              <a:ahLst/>
              <a:cxnLst/>
              <a:rect r="r" b="b" t="t" l="l"/>
              <a:pathLst>
                <a:path h="904253" w="222411">
                  <a:moveTo>
                    <a:pt x="0" y="0"/>
                  </a:moveTo>
                  <a:lnTo>
                    <a:pt x="222411" y="0"/>
                  </a:lnTo>
                  <a:lnTo>
                    <a:pt x="222411" y="904253"/>
                  </a:lnTo>
                  <a:lnTo>
                    <a:pt x="0" y="904253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22411" cy="96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525800">
            <a:off x="15153768" y="4903552"/>
            <a:ext cx="643586" cy="3820103"/>
            <a:chOff x="0" y="0"/>
            <a:chExt cx="143260" cy="8503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260" cy="850343"/>
            </a:xfrm>
            <a:custGeom>
              <a:avLst/>
              <a:gdLst/>
              <a:ahLst/>
              <a:cxnLst/>
              <a:rect r="r" b="b" t="t" l="l"/>
              <a:pathLst>
                <a:path h="850343" w="143260">
                  <a:moveTo>
                    <a:pt x="0" y="0"/>
                  </a:moveTo>
                  <a:lnTo>
                    <a:pt x="143260" y="0"/>
                  </a:lnTo>
                  <a:lnTo>
                    <a:pt x="143260" y="850343"/>
                  </a:lnTo>
                  <a:lnTo>
                    <a:pt x="0" y="850343"/>
                  </a:ln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43260" cy="907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20981" y="1361477"/>
            <a:ext cx="5554021" cy="5553999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390121" y="6379185"/>
            <a:ext cx="3076338" cy="3076326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6922" t="-10099" r="-38019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240788" y="7320261"/>
            <a:ext cx="2261081" cy="2261072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9086" t="0" r="-39086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260009" y="10068839"/>
            <a:ext cx="751247" cy="75124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62A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09697" y="10068839"/>
            <a:ext cx="640658" cy="64065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344398" y="8907222"/>
            <a:ext cx="979806" cy="97980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28700" y="1825449"/>
            <a:ext cx="6727550" cy="175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46"/>
              </a:lnSpc>
              <a:spcBef>
                <a:spcPct val="0"/>
              </a:spcBef>
            </a:pPr>
            <a:r>
              <a:rPr lang="en-US" sz="10247" spc="522">
                <a:solidFill>
                  <a:srgbClr val="060644"/>
                </a:solidFill>
                <a:latin typeface="Anton"/>
              </a:rPr>
              <a:t>SC1015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4461971"/>
            <a:ext cx="6727550" cy="175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46"/>
              </a:lnSpc>
              <a:spcBef>
                <a:spcPct val="0"/>
              </a:spcBef>
            </a:pPr>
            <a:r>
              <a:rPr lang="en-US" sz="10247" spc="522">
                <a:solidFill>
                  <a:srgbClr val="060644"/>
                </a:solidFill>
                <a:latin typeface="Anton"/>
              </a:rPr>
              <a:t>PROJECT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3146750"/>
            <a:ext cx="7454910" cy="174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79"/>
              </a:lnSpc>
              <a:spcBef>
                <a:spcPct val="0"/>
              </a:spcBef>
            </a:pPr>
            <a:r>
              <a:rPr lang="en-US" sz="10200" spc="509">
                <a:solidFill>
                  <a:srgbClr val="0D62AD"/>
                </a:solidFill>
                <a:latin typeface="Anton Bold"/>
              </a:rPr>
              <a:t>MINI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6507938"/>
            <a:ext cx="635952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6"/>
              </a:lnSpc>
            </a:pPr>
            <a:r>
              <a:rPr lang="en-US" sz="3222">
                <a:solidFill>
                  <a:srgbClr val="000000"/>
                </a:solidFill>
                <a:latin typeface="Poppins Medium"/>
              </a:rPr>
              <a:t>Yi Jing, Si Yao, Yee Xi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9832" y="-262958"/>
            <a:ext cx="11576346" cy="10380123"/>
          </a:xfrm>
          <a:custGeom>
            <a:avLst/>
            <a:gdLst/>
            <a:ahLst/>
            <a:cxnLst/>
            <a:rect r="r" b="b" t="t" l="l"/>
            <a:pathLst>
              <a:path h="10380123" w="11576346">
                <a:moveTo>
                  <a:pt x="0" y="0"/>
                </a:moveTo>
                <a:lnTo>
                  <a:pt x="11576345" y="0"/>
                </a:lnTo>
                <a:lnTo>
                  <a:pt x="11576345" y="10380123"/>
                </a:lnTo>
                <a:lnTo>
                  <a:pt x="0" y="10380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0400" y="1380835"/>
            <a:ext cx="9061957" cy="8736330"/>
          </a:xfrm>
          <a:custGeom>
            <a:avLst/>
            <a:gdLst/>
            <a:ahLst/>
            <a:cxnLst/>
            <a:rect r="r" b="b" t="t" l="l"/>
            <a:pathLst>
              <a:path h="8736330" w="9061957">
                <a:moveTo>
                  <a:pt x="0" y="0"/>
                </a:moveTo>
                <a:lnTo>
                  <a:pt x="9061957" y="0"/>
                </a:lnTo>
                <a:lnTo>
                  <a:pt x="9061957" y="8736330"/>
                </a:lnTo>
                <a:lnTo>
                  <a:pt x="0" y="873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91648" y="373380"/>
            <a:ext cx="310470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PAIR PLOT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2615" y="3297778"/>
            <a:ext cx="9792079" cy="7082937"/>
          </a:xfrm>
          <a:custGeom>
            <a:avLst/>
            <a:gdLst/>
            <a:ahLst/>
            <a:cxnLst/>
            <a:rect r="r" b="b" t="t" l="l"/>
            <a:pathLst>
              <a:path h="7082937" w="9792079">
                <a:moveTo>
                  <a:pt x="0" y="0"/>
                </a:moveTo>
                <a:lnTo>
                  <a:pt x="9792079" y="0"/>
                </a:lnTo>
                <a:lnTo>
                  <a:pt x="9792079" y="7082938"/>
                </a:lnTo>
                <a:lnTo>
                  <a:pt x="0" y="708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491881"/>
            <a:ext cx="8892615" cy="5725386"/>
            <a:chOff x="0" y="0"/>
            <a:chExt cx="11856821" cy="76338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56821" cy="7024925"/>
            </a:xfrm>
            <a:custGeom>
              <a:avLst/>
              <a:gdLst/>
              <a:ahLst/>
              <a:cxnLst/>
              <a:rect r="r" b="b" t="t" l="l"/>
              <a:pathLst>
                <a:path h="7024925" w="11856821">
                  <a:moveTo>
                    <a:pt x="0" y="0"/>
                  </a:moveTo>
                  <a:lnTo>
                    <a:pt x="11856821" y="0"/>
                  </a:lnTo>
                  <a:lnTo>
                    <a:pt x="11856821" y="7024925"/>
                  </a:lnTo>
                  <a:lnTo>
                    <a:pt x="0" y="7024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6967775"/>
              <a:ext cx="11856821" cy="66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8"/>
                </a:lnSpc>
              </a:pPr>
              <a:r>
                <a:rPr lang="en-US" sz="3020">
                  <a:solidFill>
                    <a:srgbClr val="000000"/>
                  </a:solidFill>
                  <a:latin typeface="Canva Sans 2"/>
                </a:rPr>
                <a:t>Week 2 Shift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87739" y="2491881"/>
            <a:ext cx="8900261" cy="6262885"/>
            <a:chOff x="0" y="0"/>
            <a:chExt cx="11867014" cy="83505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67014" cy="7030965"/>
            </a:xfrm>
            <a:custGeom>
              <a:avLst/>
              <a:gdLst/>
              <a:ahLst/>
              <a:cxnLst/>
              <a:rect r="r" b="b" t="t" l="l"/>
              <a:pathLst>
                <a:path h="7030965" w="11867014">
                  <a:moveTo>
                    <a:pt x="0" y="0"/>
                  </a:moveTo>
                  <a:lnTo>
                    <a:pt x="11867014" y="0"/>
                  </a:lnTo>
                  <a:lnTo>
                    <a:pt x="11867014" y="7030965"/>
                  </a:lnTo>
                  <a:lnTo>
                    <a:pt x="0" y="7030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973815"/>
              <a:ext cx="11867014" cy="1376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9"/>
                </a:lnSpc>
              </a:pPr>
              <a:r>
                <a:rPr lang="en-US" sz="3021">
                  <a:solidFill>
                    <a:srgbClr val="000000"/>
                  </a:solidFill>
                  <a:latin typeface="Canva Sans 2"/>
                </a:rPr>
                <a:t>Week 3 shift</a:t>
              </a:r>
            </a:p>
            <a:p>
              <a:pPr algn="ctr">
                <a:lnSpc>
                  <a:spcPts val="422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20755" y="373380"/>
            <a:ext cx="644649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DATA MANIPULATION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7495" y="1426845"/>
            <a:ext cx="977301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Weekly deaths vs weekly cases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349368"/>
            <a:ext cx="8937958" cy="5752250"/>
            <a:chOff x="0" y="0"/>
            <a:chExt cx="11917277" cy="7669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17277" cy="7060744"/>
            </a:xfrm>
            <a:custGeom>
              <a:avLst/>
              <a:gdLst/>
              <a:ahLst/>
              <a:cxnLst/>
              <a:rect r="r" b="b" t="t" l="l"/>
              <a:pathLst>
                <a:path h="7060744" w="11917277">
                  <a:moveTo>
                    <a:pt x="0" y="0"/>
                  </a:moveTo>
                  <a:lnTo>
                    <a:pt x="11917277" y="0"/>
                  </a:lnTo>
                  <a:lnTo>
                    <a:pt x="11917277" y="7060744"/>
                  </a:lnTo>
                  <a:lnTo>
                    <a:pt x="0" y="7060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7003594"/>
              <a:ext cx="11917277" cy="66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019">
                  <a:solidFill>
                    <a:srgbClr val="000000"/>
                  </a:solidFill>
                  <a:latin typeface="Canva Sans 2"/>
                </a:rPr>
                <a:t>Week 4 Shift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90958" y="712038"/>
            <a:ext cx="8242446" cy="9574962"/>
          </a:xfrm>
          <a:custGeom>
            <a:avLst/>
            <a:gdLst/>
            <a:ahLst/>
            <a:cxnLst/>
            <a:rect r="r" b="b" t="t" l="l"/>
            <a:pathLst>
              <a:path h="9574962" w="8242446">
                <a:moveTo>
                  <a:pt x="0" y="0"/>
                </a:moveTo>
                <a:lnTo>
                  <a:pt x="8242446" y="0"/>
                </a:lnTo>
                <a:lnTo>
                  <a:pt x="8242446" y="9574962"/>
                </a:lnTo>
                <a:lnTo>
                  <a:pt x="0" y="957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51549" y="2349368"/>
            <a:ext cx="8936451" cy="5751357"/>
            <a:chOff x="0" y="0"/>
            <a:chExt cx="11915267" cy="76684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15267" cy="7059554"/>
            </a:xfrm>
            <a:custGeom>
              <a:avLst/>
              <a:gdLst/>
              <a:ahLst/>
              <a:cxnLst/>
              <a:rect r="r" b="b" t="t" l="l"/>
              <a:pathLst>
                <a:path h="7059554" w="11915267">
                  <a:moveTo>
                    <a:pt x="0" y="0"/>
                  </a:moveTo>
                  <a:lnTo>
                    <a:pt x="11915267" y="0"/>
                  </a:lnTo>
                  <a:lnTo>
                    <a:pt x="11915267" y="7059554"/>
                  </a:lnTo>
                  <a:lnTo>
                    <a:pt x="0" y="7059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7002404"/>
              <a:ext cx="11915267" cy="66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019">
                  <a:solidFill>
                    <a:srgbClr val="000000"/>
                  </a:solidFill>
                  <a:latin typeface="Canva Sans 2"/>
                </a:rPr>
                <a:t>Week 5 shift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920755" y="373380"/>
            <a:ext cx="644649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DATA MANIPULATION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2751" y="1426845"/>
            <a:ext cx="844249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Weekly deaths vs weekly cases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41900">
            <a:off x="-4828175" y="3160543"/>
            <a:ext cx="12801600" cy="6240780"/>
          </a:xfrm>
          <a:custGeom>
            <a:avLst/>
            <a:gdLst/>
            <a:ahLst/>
            <a:cxnLst/>
            <a:rect r="r" b="b" t="t" l="l"/>
            <a:pathLst>
              <a:path h="6240780" w="12801600">
                <a:moveTo>
                  <a:pt x="0" y="0"/>
                </a:moveTo>
                <a:lnTo>
                  <a:pt x="12801600" y="0"/>
                </a:lnTo>
                <a:lnTo>
                  <a:pt x="12801600" y="6240780"/>
                </a:lnTo>
                <a:lnTo>
                  <a:pt x="0" y="6240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3918" y="2044559"/>
            <a:ext cx="8088601" cy="7204225"/>
            <a:chOff x="0" y="0"/>
            <a:chExt cx="10784801" cy="9605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84801" cy="8969441"/>
            </a:xfrm>
            <a:custGeom>
              <a:avLst/>
              <a:gdLst/>
              <a:ahLst/>
              <a:cxnLst/>
              <a:rect r="r" b="b" t="t" l="l"/>
              <a:pathLst>
                <a:path h="8969441" w="10784801">
                  <a:moveTo>
                    <a:pt x="0" y="0"/>
                  </a:moveTo>
                  <a:lnTo>
                    <a:pt x="10784801" y="0"/>
                  </a:lnTo>
                  <a:lnTo>
                    <a:pt x="10784801" y="8969441"/>
                  </a:lnTo>
                  <a:lnTo>
                    <a:pt x="0" y="8969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400360" y="8910986"/>
              <a:ext cx="2965847" cy="694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8"/>
                </a:lnSpc>
                <a:spcBef>
                  <a:spcPct val="0"/>
                </a:spcBef>
              </a:pPr>
              <a:r>
                <a:rPr lang="en-US" sz="3020">
                  <a:solidFill>
                    <a:srgbClr val="000000"/>
                  </a:solidFill>
                  <a:latin typeface="Canva Sans 1"/>
                </a:rPr>
                <a:t>Week 2 shift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03908" y="2044559"/>
            <a:ext cx="7994611" cy="7204225"/>
            <a:chOff x="0" y="0"/>
            <a:chExt cx="10659482" cy="9605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59482" cy="9009106"/>
            </a:xfrm>
            <a:custGeom>
              <a:avLst/>
              <a:gdLst/>
              <a:ahLst/>
              <a:cxnLst/>
              <a:rect r="r" b="b" t="t" l="l"/>
              <a:pathLst>
                <a:path h="9009106" w="10659482">
                  <a:moveTo>
                    <a:pt x="0" y="0"/>
                  </a:moveTo>
                  <a:lnTo>
                    <a:pt x="10659482" y="0"/>
                  </a:lnTo>
                  <a:lnTo>
                    <a:pt x="10659482" y="9009106"/>
                  </a:lnTo>
                  <a:lnTo>
                    <a:pt x="0" y="9009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757059" y="8923381"/>
              <a:ext cx="2921119" cy="682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1"/>
                </a:lnSpc>
                <a:spcBef>
                  <a:spcPct val="0"/>
                </a:spcBef>
              </a:pPr>
              <a:r>
                <a:rPr lang="en-US" sz="2958">
                  <a:solidFill>
                    <a:srgbClr val="000000"/>
                  </a:solidFill>
                  <a:latin typeface="Canva Sans 1"/>
                </a:rPr>
                <a:t>Week 3 shift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86721" y="2314582"/>
            <a:ext cx="1102995" cy="66731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949716" y="2314582"/>
            <a:ext cx="1102995" cy="66731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627415" y="373380"/>
            <a:ext cx="703317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STATISTICAL ANALYSIS 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62221">
            <a:off x="9565395" y="1234150"/>
            <a:ext cx="13169587" cy="8911421"/>
          </a:xfrm>
          <a:custGeom>
            <a:avLst/>
            <a:gdLst/>
            <a:ahLst/>
            <a:cxnLst/>
            <a:rect r="r" b="b" t="t" l="l"/>
            <a:pathLst>
              <a:path h="8911421" w="13169587">
                <a:moveTo>
                  <a:pt x="0" y="0"/>
                </a:moveTo>
                <a:lnTo>
                  <a:pt x="13169587" y="0"/>
                </a:lnTo>
                <a:lnTo>
                  <a:pt x="13169587" y="8911421"/>
                </a:lnTo>
                <a:lnTo>
                  <a:pt x="0" y="891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2715" y="2121421"/>
            <a:ext cx="8184126" cy="7136879"/>
            <a:chOff x="0" y="0"/>
            <a:chExt cx="10912168" cy="95158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12168" cy="8895366"/>
            </a:xfrm>
            <a:custGeom>
              <a:avLst/>
              <a:gdLst/>
              <a:ahLst/>
              <a:cxnLst/>
              <a:rect r="r" b="b" t="t" l="l"/>
              <a:pathLst>
                <a:path h="8895366" w="10912168">
                  <a:moveTo>
                    <a:pt x="0" y="0"/>
                  </a:moveTo>
                  <a:lnTo>
                    <a:pt x="10912168" y="0"/>
                  </a:lnTo>
                  <a:lnTo>
                    <a:pt x="10912168" y="8895366"/>
                  </a:lnTo>
                  <a:lnTo>
                    <a:pt x="0" y="889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771616" y="8809641"/>
              <a:ext cx="3051425" cy="70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8"/>
                </a:lnSpc>
                <a:spcBef>
                  <a:spcPct val="0"/>
                </a:spcBef>
              </a:pPr>
              <a:r>
                <a:rPr lang="en-US" sz="3077">
                  <a:solidFill>
                    <a:srgbClr val="000000"/>
                  </a:solidFill>
                  <a:latin typeface="Canva Sans 1"/>
                </a:rPr>
                <a:t>Week 4 shift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16913" y="2121421"/>
            <a:ext cx="8210872" cy="7136879"/>
            <a:chOff x="0" y="0"/>
            <a:chExt cx="10947829" cy="9515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47829" cy="8896917"/>
            </a:xfrm>
            <a:custGeom>
              <a:avLst/>
              <a:gdLst/>
              <a:ahLst/>
              <a:cxnLst/>
              <a:rect r="r" b="b" t="t" l="l"/>
              <a:pathLst>
                <a:path h="8896917" w="10947829">
                  <a:moveTo>
                    <a:pt x="0" y="0"/>
                  </a:moveTo>
                  <a:lnTo>
                    <a:pt x="10947829" y="0"/>
                  </a:lnTo>
                  <a:lnTo>
                    <a:pt x="10947829" y="8896917"/>
                  </a:lnTo>
                  <a:lnTo>
                    <a:pt x="0" y="8896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955697" y="8820717"/>
              <a:ext cx="3036436" cy="695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7"/>
                </a:lnSpc>
                <a:spcBef>
                  <a:spcPct val="0"/>
                </a:spcBef>
              </a:pPr>
              <a:r>
                <a:rPr lang="en-US" sz="3069">
                  <a:solidFill>
                    <a:srgbClr val="000000"/>
                  </a:solidFill>
                  <a:latin typeface="Canva Sans 1"/>
                </a:rPr>
                <a:t>Week 5 shift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193281" y="2345052"/>
            <a:ext cx="1102995" cy="66731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970851" y="2345052"/>
            <a:ext cx="1102995" cy="66731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627415" y="373380"/>
            <a:ext cx="703317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STATISTICAL ANALYSIS 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462" y="2649750"/>
            <a:ext cx="8665153" cy="4987501"/>
          </a:xfrm>
          <a:custGeom>
            <a:avLst/>
            <a:gdLst/>
            <a:ahLst/>
            <a:cxnLst/>
            <a:rect r="r" b="b" t="t" l="l"/>
            <a:pathLst>
              <a:path h="4987501" w="8665153">
                <a:moveTo>
                  <a:pt x="0" y="0"/>
                </a:moveTo>
                <a:lnTo>
                  <a:pt x="8665153" y="0"/>
                </a:lnTo>
                <a:lnTo>
                  <a:pt x="8665153" y="4987500"/>
                </a:lnTo>
                <a:lnTo>
                  <a:pt x="0" y="49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908">
            <a:off x="6956894" y="1826051"/>
            <a:ext cx="13169587" cy="8911421"/>
          </a:xfrm>
          <a:custGeom>
            <a:avLst/>
            <a:gdLst/>
            <a:ahLst/>
            <a:cxnLst/>
            <a:rect r="r" b="b" t="t" l="l"/>
            <a:pathLst>
              <a:path h="8911421" w="13169587">
                <a:moveTo>
                  <a:pt x="0" y="0"/>
                </a:moveTo>
                <a:lnTo>
                  <a:pt x="13169587" y="0"/>
                </a:lnTo>
                <a:lnTo>
                  <a:pt x="13169587" y="8911421"/>
                </a:lnTo>
                <a:lnTo>
                  <a:pt x="0" y="8911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649750"/>
            <a:ext cx="8795375" cy="5110826"/>
          </a:xfrm>
          <a:custGeom>
            <a:avLst/>
            <a:gdLst/>
            <a:ahLst/>
            <a:cxnLst/>
            <a:rect r="r" b="b" t="t" l="l"/>
            <a:pathLst>
              <a:path h="5110826" w="8795375">
                <a:moveTo>
                  <a:pt x="0" y="0"/>
                </a:moveTo>
                <a:lnTo>
                  <a:pt x="8795375" y="0"/>
                </a:lnTo>
                <a:lnTo>
                  <a:pt x="8795375" y="5110825"/>
                </a:lnTo>
                <a:lnTo>
                  <a:pt x="0" y="5110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0755" y="373380"/>
            <a:ext cx="644649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DATA MANIPULATION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580100"/>
            <a:ext cx="8892615" cy="51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anva Sans 2"/>
              </a:rPr>
              <a:t>Week 2 Shift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87739" y="7707955"/>
            <a:ext cx="8900261" cy="10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3021">
                <a:solidFill>
                  <a:srgbClr val="000000"/>
                </a:solidFill>
                <a:latin typeface="Canva Sans 2"/>
              </a:rPr>
              <a:t>Week 3 shift</a:t>
            </a:r>
          </a:p>
          <a:p>
            <a:pPr algn="ctr">
              <a:lnSpc>
                <a:spcPts val="42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36714" y="1716300"/>
            <a:ext cx="1181457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Weekly deaths vs Daily hospital occupancy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5908">
            <a:off x="6956894" y="1826051"/>
            <a:ext cx="13169587" cy="8911421"/>
          </a:xfrm>
          <a:custGeom>
            <a:avLst/>
            <a:gdLst/>
            <a:ahLst/>
            <a:cxnLst/>
            <a:rect r="r" b="b" t="t" l="l"/>
            <a:pathLst>
              <a:path h="8911421" w="13169587">
                <a:moveTo>
                  <a:pt x="0" y="0"/>
                </a:moveTo>
                <a:lnTo>
                  <a:pt x="13169587" y="0"/>
                </a:lnTo>
                <a:lnTo>
                  <a:pt x="13169587" y="8911421"/>
                </a:lnTo>
                <a:lnTo>
                  <a:pt x="0" y="891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57293"/>
            <a:ext cx="9003826" cy="5154995"/>
          </a:xfrm>
          <a:custGeom>
            <a:avLst/>
            <a:gdLst/>
            <a:ahLst/>
            <a:cxnLst/>
            <a:rect r="r" b="b" t="t" l="l"/>
            <a:pathLst>
              <a:path h="5154995" w="9003826">
                <a:moveTo>
                  <a:pt x="0" y="0"/>
                </a:moveTo>
                <a:lnTo>
                  <a:pt x="9003826" y="0"/>
                </a:lnTo>
                <a:lnTo>
                  <a:pt x="9003826" y="5154995"/>
                </a:lnTo>
                <a:lnTo>
                  <a:pt x="0" y="5154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95023" y="2357293"/>
            <a:ext cx="8882901" cy="5154995"/>
          </a:xfrm>
          <a:custGeom>
            <a:avLst/>
            <a:gdLst/>
            <a:ahLst/>
            <a:cxnLst/>
            <a:rect r="r" b="b" t="t" l="l"/>
            <a:pathLst>
              <a:path h="5154995" w="8882901">
                <a:moveTo>
                  <a:pt x="0" y="0"/>
                </a:moveTo>
                <a:lnTo>
                  <a:pt x="8882901" y="0"/>
                </a:lnTo>
                <a:lnTo>
                  <a:pt x="8882901" y="5154995"/>
                </a:lnTo>
                <a:lnTo>
                  <a:pt x="0" y="5154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0755" y="373380"/>
            <a:ext cx="644649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DATA MANIPULATION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587777"/>
            <a:ext cx="8937958" cy="51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19">
                <a:solidFill>
                  <a:srgbClr val="000000"/>
                </a:solidFill>
                <a:latin typeface="Canva Sans 2"/>
              </a:rPr>
              <a:t>Week 4 Shift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1549" y="7586884"/>
            <a:ext cx="8936451" cy="51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19">
                <a:solidFill>
                  <a:srgbClr val="000000"/>
                </a:solidFill>
                <a:latin typeface="Canva Sans 2"/>
              </a:rPr>
              <a:t>Week 5 shift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36714" y="1414318"/>
            <a:ext cx="1181457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Weekly deaths vs Daily hospital occupancy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828" y="2314582"/>
            <a:ext cx="7926872" cy="6582261"/>
          </a:xfrm>
          <a:custGeom>
            <a:avLst/>
            <a:gdLst/>
            <a:ahLst/>
            <a:cxnLst/>
            <a:rect r="r" b="b" t="t" l="l"/>
            <a:pathLst>
              <a:path h="6582261" w="7926872">
                <a:moveTo>
                  <a:pt x="0" y="0"/>
                </a:moveTo>
                <a:lnTo>
                  <a:pt x="7926873" y="0"/>
                </a:lnTo>
                <a:lnTo>
                  <a:pt x="7926873" y="6582261"/>
                </a:lnTo>
                <a:lnTo>
                  <a:pt x="0" y="658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893063" y="2648238"/>
            <a:ext cx="1102995" cy="66731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7062221">
            <a:off x="9565395" y="1234150"/>
            <a:ext cx="13169587" cy="8911421"/>
          </a:xfrm>
          <a:custGeom>
            <a:avLst/>
            <a:gdLst/>
            <a:ahLst/>
            <a:cxnLst/>
            <a:rect r="r" b="b" t="t" l="l"/>
            <a:pathLst>
              <a:path h="8911421" w="13169587">
                <a:moveTo>
                  <a:pt x="0" y="0"/>
                </a:moveTo>
                <a:lnTo>
                  <a:pt x="13169587" y="0"/>
                </a:lnTo>
                <a:lnTo>
                  <a:pt x="13169587" y="8911421"/>
                </a:lnTo>
                <a:lnTo>
                  <a:pt x="0" y="891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24735" y="2252457"/>
            <a:ext cx="8301848" cy="6644386"/>
          </a:xfrm>
          <a:custGeom>
            <a:avLst/>
            <a:gdLst/>
            <a:ahLst/>
            <a:cxnLst/>
            <a:rect r="r" b="b" t="t" l="l"/>
            <a:pathLst>
              <a:path h="6644386" w="8301848">
                <a:moveTo>
                  <a:pt x="0" y="0"/>
                </a:moveTo>
                <a:lnTo>
                  <a:pt x="8301847" y="0"/>
                </a:lnTo>
                <a:lnTo>
                  <a:pt x="8301847" y="6644386"/>
                </a:lnTo>
                <a:lnTo>
                  <a:pt x="0" y="6644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719581" y="2648238"/>
            <a:ext cx="1102995" cy="66731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627415" y="373380"/>
            <a:ext cx="703317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STATISTICAL ANALYSIS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28050" y="8811118"/>
            <a:ext cx="2224385" cy="5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r>
              <a:rPr lang="en-US" sz="3020">
                <a:solidFill>
                  <a:srgbClr val="000000"/>
                </a:solidFill>
                <a:latin typeface="Canva Sans 1"/>
              </a:rPr>
              <a:t>Week 2 shift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0239" y="8820415"/>
            <a:ext cx="2190840" cy="53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1"/>
              </a:lnSpc>
              <a:spcBef>
                <a:spcPct val="0"/>
              </a:spcBef>
            </a:pPr>
            <a:r>
              <a:rPr lang="en-US" sz="2958">
                <a:solidFill>
                  <a:srgbClr val="000000"/>
                </a:solidFill>
                <a:latin typeface="Canva Sans 1"/>
              </a:rPr>
              <a:t>Week 3 shift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246" y="2345052"/>
            <a:ext cx="7918183" cy="6672544"/>
          </a:xfrm>
          <a:custGeom>
            <a:avLst/>
            <a:gdLst/>
            <a:ahLst/>
            <a:cxnLst/>
            <a:rect r="r" b="b" t="t" l="l"/>
            <a:pathLst>
              <a:path h="6672544" w="7918183">
                <a:moveTo>
                  <a:pt x="0" y="0"/>
                </a:moveTo>
                <a:lnTo>
                  <a:pt x="7918182" y="0"/>
                </a:lnTo>
                <a:lnTo>
                  <a:pt x="7918182" y="6672545"/>
                </a:lnTo>
                <a:lnTo>
                  <a:pt x="0" y="667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864176" y="2678709"/>
            <a:ext cx="1102995" cy="667312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7062221">
            <a:off x="9565395" y="1234150"/>
            <a:ext cx="13169587" cy="8911421"/>
          </a:xfrm>
          <a:custGeom>
            <a:avLst/>
            <a:gdLst/>
            <a:ahLst/>
            <a:cxnLst/>
            <a:rect r="r" b="b" t="t" l="l"/>
            <a:pathLst>
              <a:path h="8911421" w="13169587">
                <a:moveTo>
                  <a:pt x="0" y="0"/>
                </a:moveTo>
                <a:lnTo>
                  <a:pt x="13169587" y="0"/>
                </a:lnTo>
                <a:lnTo>
                  <a:pt x="13169587" y="8911421"/>
                </a:lnTo>
                <a:lnTo>
                  <a:pt x="0" y="891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4456" y="2345052"/>
            <a:ext cx="7970591" cy="6672544"/>
          </a:xfrm>
          <a:custGeom>
            <a:avLst/>
            <a:gdLst/>
            <a:ahLst/>
            <a:cxnLst/>
            <a:rect r="r" b="b" t="t" l="l"/>
            <a:pathLst>
              <a:path h="6672544" w="7970591">
                <a:moveTo>
                  <a:pt x="0" y="0"/>
                </a:moveTo>
                <a:lnTo>
                  <a:pt x="7970591" y="0"/>
                </a:lnTo>
                <a:lnTo>
                  <a:pt x="7970591" y="6672545"/>
                </a:lnTo>
                <a:lnTo>
                  <a:pt x="0" y="6672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934044" y="2678709"/>
            <a:ext cx="1102995" cy="66731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627415" y="373380"/>
            <a:ext cx="703317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STATISTICAL ANALYSIS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4053" y="8931872"/>
            <a:ext cx="2288568" cy="55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8"/>
              </a:lnSpc>
              <a:spcBef>
                <a:spcPct val="0"/>
              </a:spcBef>
            </a:pPr>
            <a:r>
              <a:rPr lang="en-US" sz="3077">
                <a:solidFill>
                  <a:srgbClr val="000000"/>
                </a:solidFill>
                <a:latin typeface="Canva Sans 1"/>
              </a:rPr>
              <a:t>Week 4 shift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8214" y="8941397"/>
            <a:ext cx="2277327" cy="54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Canva Sans 1"/>
              </a:rPr>
              <a:t>Week 5 shift</a:t>
            </a: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243967"/>
            <a:ext cx="9717136" cy="5686697"/>
          </a:xfrm>
          <a:custGeom>
            <a:avLst/>
            <a:gdLst/>
            <a:ahLst/>
            <a:cxnLst/>
            <a:rect r="r" b="b" t="t" l="l"/>
            <a:pathLst>
              <a:path h="5686697" w="9717136">
                <a:moveTo>
                  <a:pt x="0" y="0"/>
                </a:moveTo>
                <a:lnTo>
                  <a:pt x="9717136" y="0"/>
                </a:lnTo>
                <a:lnTo>
                  <a:pt x="9717136" y="5686697"/>
                </a:lnTo>
                <a:lnTo>
                  <a:pt x="0" y="5686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62221">
            <a:off x="10950183" y="2752625"/>
            <a:ext cx="13169587" cy="8911421"/>
          </a:xfrm>
          <a:custGeom>
            <a:avLst/>
            <a:gdLst/>
            <a:ahLst/>
            <a:cxnLst/>
            <a:rect r="r" b="b" t="t" l="l"/>
            <a:pathLst>
              <a:path h="8911421" w="13169587">
                <a:moveTo>
                  <a:pt x="0" y="0"/>
                </a:moveTo>
                <a:lnTo>
                  <a:pt x="13169587" y="0"/>
                </a:lnTo>
                <a:lnTo>
                  <a:pt x="13169587" y="8911420"/>
                </a:lnTo>
                <a:lnTo>
                  <a:pt x="0" y="8911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7849" y="3225888"/>
            <a:ext cx="6931451" cy="5704776"/>
          </a:xfrm>
          <a:custGeom>
            <a:avLst/>
            <a:gdLst/>
            <a:ahLst/>
            <a:cxnLst/>
            <a:rect r="r" b="b" t="t" l="l"/>
            <a:pathLst>
              <a:path h="5704776" w="6931451">
                <a:moveTo>
                  <a:pt x="0" y="0"/>
                </a:moveTo>
                <a:lnTo>
                  <a:pt x="6931451" y="0"/>
                </a:lnTo>
                <a:lnTo>
                  <a:pt x="6931451" y="5704776"/>
                </a:lnTo>
                <a:lnTo>
                  <a:pt x="0" y="5704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246558" y="3577623"/>
            <a:ext cx="1102995" cy="6673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27415" y="373380"/>
            <a:ext cx="7033171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STATISTICAL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4053" y="8931872"/>
            <a:ext cx="2288568" cy="55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8"/>
              </a:lnSpc>
              <a:spcBef>
                <a:spcPct val="0"/>
              </a:spcBef>
            </a:pPr>
            <a:r>
              <a:rPr lang="en-US" sz="3077">
                <a:solidFill>
                  <a:srgbClr val="000000"/>
                </a:solidFill>
                <a:latin typeface="Canva Sans 1"/>
              </a:rPr>
              <a:t>Week 3 shift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4911" y="8854464"/>
            <a:ext cx="2277327" cy="54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Canva Sans 1"/>
              </a:rPr>
              <a:t>Week 3 shift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5642" y="1481136"/>
            <a:ext cx="991671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Weekly deaths vs Total vaccinations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62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426374" y="8671052"/>
            <a:ext cx="1990807" cy="1990807"/>
          </a:xfrm>
          <a:custGeom>
            <a:avLst/>
            <a:gdLst/>
            <a:ahLst/>
            <a:cxnLst/>
            <a:rect r="r" b="b" t="t" l="l"/>
            <a:pathLst>
              <a:path h="1990807" w="1990807">
                <a:moveTo>
                  <a:pt x="0" y="0"/>
                </a:moveTo>
                <a:lnTo>
                  <a:pt x="1990808" y="0"/>
                </a:lnTo>
                <a:lnTo>
                  <a:pt x="1990808" y="1990807"/>
                </a:lnTo>
                <a:lnTo>
                  <a:pt x="0" y="1990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6628970" y="-633516"/>
            <a:ext cx="2624835" cy="2624835"/>
          </a:xfrm>
          <a:custGeom>
            <a:avLst/>
            <a:gdLst/>
            <a:ahLst/>
            <a:cxnLst/>
            <a:rect r="r" b="b" t="t" l="l"/>
            <a:pathLst>
              <a:path h="2624835" w="2624835">
                <a:moveTo>
                  <a:pt x="2624835" y="2624835"/>
                </a:moveTo>
                <a:lnTo>
                  <a:pt x="0" y="2624835"/>
                </a:lnTo>
                <a:lnTo>
                  <a:pt x="0" y="0"/>
                </a:lnTo>
                <a:lnTo>
                  <a:pt x="2624835" y="0"/>
                </a:lnTo>
                <a:lnTo>
                  <a:pt x="2624835" y="26248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64533" y="4303457"/>
            <a:ext cx="7677688" cy="767768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815309" y="4919020"/>
            <a:ext cx="8240651" cy="82406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9030" y="499822"/>
            <a:ext cx="766261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spc="528">
                <a:solidFill>
                  <a:srgbClr val="000000"/>
                </a:solidFill>
                <a:latin typeface="Antonio Ultra-Bold"/>
              </a:rPr>
              <a:t>FRAMEWORK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925698" y="737337"/>
            <a:ext cx="9085004" cy="8926017"/>
          </a:xfrm>
          <a:custGeom>
            <a:avLst/>
            <a:gdLst/>
            <a:ahLst/>
            <a:cxnLst/>
            <a:rect r="r" b="b" t="t" l="l"/>
            <a:pathLst>
              <a:path h="8926017" w="9085004">
                <a:moveTo>
                  <a:pt x="0" y="0"/>
                </a:moveTo>
                <a:lnTo>
                  <a:pt x="9085004" y="0"/>
                </a:lnTo>
                <a:lnTo>
                  <a:pt x="9085004" y="8926016"/>
                </a:lnTo>
                <a:lnTo>
                  <a:pt x="0" y="8926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17358" y="1387609"/>
            <a:ext cx="1301684" cy="1301684"/>
          </a:xfrm>
          <a:custGeom>
            <a:avLst/>
            <a:gdLst/>
            <a:ahLst/>
            <a:cxnLst/>
            <a:rect r="r" b="b" t="t" l="l"/>
            <a:pathLst>
              <a:path h="1301684" w="1301684">
                <a:moveTo>
                  <a:pt x="0" y="0"/>
                </a:moveTo>
                <a:lnTo>
                  <a:pt x="1301684" y="0"/>
                </a:lnTo>
                <a:lnTo>
                  <a:pt x="1301684" y="1301685"/>
                </a:lnTo>
                <a:lnTo>
                  <a:pt x="0" y="1301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50039" y="2689294"/>
            <a:ext cx="1135851" cy="1172491"/>
          </a:xfrm>
          <a:custGeom>
            <a:avLst/>
            <a:gdLst/>
            <a:ahLst/>
            <a:cxnLst/>
            <a:rect r="r" b="b" t="t" l="l"/>
            <a:pathLst>
              <a:path h="1172491" w="1135851">
                <a:moveTo>
                  <a:pt x="0" y="0"/>
                </a:moveTo>
                <a:lnTo>
                  <a:pt x="1135851" y="0"/>
                </a:lnTo>
                <a:lnTo>
                  <a:pt x="1135851" y="1172491"/>
                </a:lnTo>
                <a:lnTo>
                  <a:pt x="0" y="11724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03921" y="5594663"/>
            <a:ext cx="1230317" cy="1122944"/>
          </a:xfrm>
          <a:custGeom>
            <a:avLst/>
            <a:gdLst/>
            <a:ahLst/>
            <a:cxnLst/>
            <a:rect r="r" b="b" t="t" l="l"/>
            <a:pathLst>
              <a:path h="1122944" w="1230317">
                <a:moveTo>
                  <a:pt x="0" y="0"/>
                </a:moveTo>
                <a:lnTo>
                  <a:pt x="1230317" y="0"/>
                </a:lnTo>
                <a:lnTo>
                  <a:pt x="1230317" y="1122943"/>
                </a:lnTo>
                <a:lnTo>
                  <a:pt x="0" y="1122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85279" y="7901932"/>
            <a:ext cx="1164761" cy="1164761"/>
          </a:xfrm>
          <a:custGeom>
            <a:avLst/>
            <a:gdLst/>
            <a:ahLst/>
            <a:cxnLst/>
            <a:rect r="r" b="b" t="t" l="l"/>
            <a:pathLst>
              <a:path h="1164761" w="1164761">
                <a:moveTo>
                  <a:pt x="0" y="0"/>
                </a:moveTo>
                <a:lnTo>
                  <a:pt x="1164760" y="0"/>
                </a:lnTo>
                <a:lnTo>
                  <a:pt x="1164760" y="1164760"/>
                </a:lnTo>
                <a:lnTo>
                  <a:pt x="0" y="1164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54408" y="7811571"/>
            <a:ext cx="1255121" cy="1255121"/>
          </a:xfrm>
          <a:custGeom>
            <a:avLst/>
            <a:gdLst/>
            <a:ahLst/>
            <a:cxnLst/>
            <a:rect r="r" b="b" t="t" l="l"/>
            <a:pathLst>
              <a:path h="1255121" w="1255121">
                <a:moveTo>
                  <a:pt x="0" y="0"/>
                </a:moveTo>
                <a:lnTo>
                  <a:pt x="1255121" y="0"/>
                </a:lnTo>
                <a:lnTo>
                  <a:pt x="1255121" y="1255121"/>
                </a:lnTo>
                <a:lnTo>
                  <a:pt x="0" y="12551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78509" y="5594663"/>
            <a:ext cx="1153769" cy="1153769"/>
          </a:xfrm>
          <a:custGeom>
            <a:avLst/>
            <a:gdLst/>
            <a:ahLst/>
            <a:cxnLst/>
            <a:rect r="r" b="b" t="t" l="l"/>
            <a:pathLst>
              <a:path h="1153769" w="1153769">
                <a:moveTo>
                  <a:pt x="0" y="0"/>
                </a:moveTo>
                <a:lnTo>
                  <a:pt x="1153769" y="0"/>
                </a:lnTo>
                <a:lnTo>
                  <a:pt x="1153769" y="1153768"/>
                </a:lnTo>
                <a:lnTo>
                  <a:pt x="0" y="11537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27993" y="2689294"/>
            <a:ext cx="1226415" cy="1209551"/>
          </a:xfrm>
          <a:custGeom>
            <a:avLst/>
            <a:gdLst/>
            <a:ahLst/>
            <a:cxnLst/>
            <a:rect r="r" b="b" t="t" l="l"/>
            <a:pathLst>
              <a:path h="1209551" w="1226415">
                <a:moveTo>
                  <a:pt x="0" y="0"/>
                </a:moveTo>
                <a:lnTo>
                  <a:pt x="1226415" y="0"/>
                </a:lnTo>
                <a:lnTo>
                  <a:pt x="1226415" y="1209551"/>
                </a:lnTo>
                <a:lnTo>
                  <a:pt x="0" y="12095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39101" y="566497"/>
            <a:ext cx="2613724" cy="190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Practical Motivation</a:t>
            </a:r>
          </a:p>
          <a:p>
            <a:pPr algn="ctr">
              <a:lnSpc>
                <a:spcPts val="4480"/>
              </a:lnSpc>
            </a:pP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820035" y="1934169"/>
            <a:ext cx="2614696" cy="210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Problem Formulation 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477743" y="4732625"/>
            <a:ext cx="2607674" cy="215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Statistical Description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924826">
            <a:off x="8760868" y="7087444"/>
            <a:ext cx="2607645" cy="197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Pattern Recognition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5698548" y="7032751"/>
            <a:ext cx="2613808" cy="16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Machine Learning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</a:pP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4534391" y="1792427"/>
            <a:ext cx="2613620" cy="180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Intelligent Decision</a:t>
            </a:r>
          </a:p>
          <a:p>
            <a:pPr algn="ctr">
              <a:lnSpc>
                <a:spcPts val="4480"/>
              </a:lnSpc>
            </a:pP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850750" y="4752617"/>
            <a:ext cx="2610366" cy="182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Statistical Inference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426374" y="8671052"/>
            <a:ext cx="1990807" cy="1990807"/>
          </a:xfrm>
          <a:custGeom>
            <a:avLst/>
            <a:gdLst/>
            <a:ahLst/>
            <a:cxnLst/>
            <a:rect r="r" b="b" t="t" l="l"/>
            <a:pathLst>
              <a:path h="1990807" w="1990807">
                <a:moveTo>
                  <a:pt x="0" y="0"/>
                </a:moveTo>
                <a:lnTo>
                  <a:pt x="1990808" y="0"/>
                </a:lnTo>
                <a:lnTo>
                  <a:pt x="1990808" y="1990807"/>
                </a:lnTo>
                <a:lnTo>
                  <a:pt x="0" y="1990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6628970" y="-633516"/>
            <a:ext cx="2624835" cy="2624835"/>
          </a:xfrm>
          <a:custGeom>
            <a:avLst/>
            <a:gdLst/>
            <a:ahLst/>
            <a:cxnLst/>
            <a:rect r="r" b="b" t="t" l="l"/>
            <a:pathLst>
              <a:path h="2624835" w="2624835">
                <a:moveTo>
                  <a:pt x="2624835" y="2624835"/>
                </a:moveTo>
                <a:lnTo>
                  <a:pt x="0" y="2624835"/>
                </a:lnTo>
                <a:lnTo>
                  <a:pt x="0" y="0"/>
                </a:lnTo>
                <a:lnTo>
                  <a:pt x="2624835" y="0"/>
                </a:lnTo>
                <a:lnTo>
                  <a:pt x="2624835" y="26248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27196" y="2946041"/>
            <a:ext cx="6242191" cy="62421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67884" y="2807351"/>
            <a:ext cx="6450949" cy="64509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1732" y="3016109"/>
            <a:ext cx="1870293" cy="18702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805975" y="7317939"/>
            <a:ext cx="1870293" cy="187029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969464" y="3382502"/>
            <a:ext cx="1154828" cy="1137506"/>
          </a:xfrm>
          <a:custGeom>
            <a:avLst/>
            <a:gdLst/>
            <a:ahLst/>
            <a:cxnLst/>
            <a:rect r="r" b="b" t="t" l="l"/>
            <a:pathLst>
              <a:path h="1137506" w="1154828">
                <a:moveTo>
                  <a:pt x="0" y="0"/>
                </a:moveTo>
                <a:lnTo>
                  <a:pt x="1154829" y="0"/>
                </a:lnTo>
                <a:lnTo>
                  <a:pt x="1154829" y="1137506"/>
                </a:lnTo>
                <a:lnTo>
                  <a:pt x="0" y="1137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36716" y="7560713"/>
            <a:ext cx="1408811" cy="1384744"/>
          </a:xfrm>
          <a:custGeom>
            <a:avLst/>
            <a:gdLst/>
            <a:ahLst/>
            <a:cxnLst/>
            <a:rect r="r" b="b" t="t" l="l"/>
            <a:pathLst>
              <a:path h="1384744" w="1408811">
                <a:moveTo>
                  <a:pt x="0" y="0"/>
                </a:moveTo>
                <a:lnTo>
                  <a:pt x="1408811" y="0"/>
                </a:lnTo>
                <a:lnTo>
                  <a:pt x="1408811" y="1384744"/>
                </a:lnTo>
                <a:lnTo>
                  <a:pt x="0" y="1384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29218" y="4323824"/>
            <a:ext cx="5540170" cy="69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  <a:spcBef>
                <a:spcPct val="0"/>
              </a:spcBef>
            </a:pPr>
            <a:r>
              <a:rPr lang="en-US" sz="4102" spc="360">
                <a:solidFill>
                  <a:srgbClr val="000000"/>
                </a:solidFill>
                <a:latin typeface="Antonio"/>
              </a:rPr>
              <a:t>LINEAR REGRESSION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74358" y="3450957"/>
            <a:ext cx="3331617" cy="125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7"/>
              </a:lnSpc>
            </a:pPr>
            <a:r>
              <a:rPr lang="en-US" sz="3626" spc="319">
                <a:solidFill>
                  <a:srgbClr val="000000"/>
                </a:solidFill>
                <a:latin typeface="Antonio"/>
              </a:rPr>
              <a:t>MULTIVARIATE</a:t>
            </a:r>
          </a:p>
          <a:p>
            <a:pPr algn="ctr">
              <a:lnSpc>
                <a:spcPts val="5077"/>
              </a:lnSpc>
              <a:spcBef>
                <a:spcPct val="0"/>
              </a:spcBef>
            </a:pPr>
            <a:r>
              <a:rPr lang="en-US" sz="3626" spc="319">
                <a:solidFill>
                  <a:srgbClr val="000000"/>
                </a:solidFill>
                <a:latin typeface="Antonio"/>
              </a:rPr>
              <a:t>REGRESSION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65827"/>
            <a:ext cx="8839184" cy="119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63"/>
              </a:lnSpc>
              <a:spcBef>
                <a:spcPct val="0"/>
              </a:spcBef>
            </a:pPr>
            <a:r>
              <a:rPr lang="en-US" sz="6974" spc="613">
                <a:solidFill>
                  <a:srgbClr val="000000"/>
                </a:solidFill>
                <a:latin typeface="Antonio Ultra-Bold"/>
              </a:rPr>
              <a:t>REGRESSION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82025" y="5263664"/>
            <a:ext cx="4604591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3"/>
              </a:lnSpc>
            </a:pPr>
            <a:r>
              <a:rPr lang="en-US" sz="2335" spc="128">
                <a:solidFill>
                  <a:srgbClr val="000000"/>
                </a:solidFill>
                <a:latin typeface="Poppins"/>
              </a:rPr>
              <a:t>Linear regression is an algorithm that provides a linear relationship between one of our predictors and our response to predict the number of death in the future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0268" y="4796431"/>
            <a:ext cx="4929385" cy="262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  <a:spcBef>
                <a:spcPct val="0"/>
              </a:spcBef>
            </a:pPr>
            <a:r>
              <a:rPr lang="en-US" sz="2504">
                <a:solidFill>
                  <a:srgbClr val="000000"/>
                </a:solidFill>
                <a:latin typeface="Poppins"/>
              </a:rPr>
              <a:t>A multivariate linear regression model would have the form. where the relationships between all our predictors and our response (death) are assessed.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63989" y="-293210"/>
            <a:ext cx="5220889" cy="5220889"/>
          </a:xfrm>
          <a:custGeom>
            <a:avLst/>
            <a:gdLst/>
            <a:ahLst/>
            <a:cxnLst/>
            <a:rect r="r" b="b" t="t" l="l"/>
            <a:pathLst>
              <a:path h="5220889" w="5220889">
                <a:moveTo>
                  <a:pt x="5220889" y="0"/>
                </a:moveTo>
                <a:lnTo>
                  <a:pt x="0" y="0"/>
                </a:lnTo>
                <a:lnTo>
                  <a:pt x="0" y="5220889"/>
                </a:lnTo>
                <a:lnTo>
                  <a:pt x="5220889" y="5220889"/>
                </a:lnTo>
                <a:lnTo>
                  <a:pt x="52208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1576872"/>
            <a:ext cx="7125471" cy="7265998"/>
            <a:chOff x="0" y="0"/>
            <a:chExt cx="9500628" cy="9687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27860" cy="5246921"/>
            </a:xfrm>
            <a:custGeom>
              <a:avLst/>
              <a:gdLst/>
              <a:ahLst/>
              <a:cxnLst/>
              <a:rect r="r" b="b" t="t" l="l"/>
              <a:pathLst>
                <a:path h="5246921" w="9327860">
                  <a:moveTo>
                    <a:pt x="0" y="0"/>
                  </a:moveTo>
                  <a:lnTo>
                    <a:pt x="9327860" y="0"/>
                  </a:lnTo>
                  <a:lnTo>
                    <a:pt x="9327860" y="5246921"/>
                  </a:lnTo>
                  <a:lnTo>
                    <a:pt x="0" y="5246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972" t="0" r="-697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6070524"/>
              <a:ext cx="9500628" cy="3617474"/>
            </a:xfrm>
            <a:custGeom>
              <a:avLst/>
              <a:gdLst/>
              <a:ahLst/>
              <a:cxnLst/>
              <a:rect r="r" b="b" t="t" l="l"/>
              <a:pathLst>
                <a:path h="3617474" w="9500628">
                  <a:moveTo>
                    <a:pt x="0" y="0"/>
                  </a:moveTo>
                  <a:lnTo>
                    <a:pt x="9500628" y="0"/>
                  </a:lnTo>
                  <a:lnTo>
                    <a:pt x="9500628" y="3617473"/>
                  </a:lnTo>
                  <a:lnTo>
                    <a:pt x="0" y="3617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40920" y="5218735"/>
              <a:ext cx="8986940" cy="784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24"/>
                </a:lnSpc>
                <a:spcBef>
                  <a:spcPct val="0"/>
                </a:spcBef>
              </a:pPr>
              <a:r>
                <a:rPr lang="en-US" sz="3445">
                  <a:solidFill>
                    <a:srgbClr val="000000"/>
                  </a:solidFill>
                  <a:latin typeface="Canva Sans 1"/>
                </a:rPr>
                <a:t>VACCINATION (SHIFT 3 WEEK)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92251" y="233731"/>
            <a:ext cx="11546390" cy="134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35"/>
              </a:lnSpc>
              <a:spcBef>
                <a:spcPct val="0"/>
              </a:spcBef>
            </a:pPr>
            <a:r>
              <a:rPr lang="en-US" sz="7882" spc="693">
                <a:solidFill>
                  <a:srgbClr val="000000"/>
                </a:solidFill>
                <a:latin typeface="Antonio Ultra-Bold"/>
              </a:rPr>
              <a:t>LINEAR REGRESSION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576872"/>
            <a:ext cx="7516215" cy="7364631"/>
            <a:chOff x="0" y="0"/>
            <a:chExt cx="10021620" cy="9819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21620" cy="4947275"/>
            </a:xfrm>
            <a:custGeom>
              <a:avLst/>
              <a:gdLst/>
              <a:ahLst/>
              <a:cxnLst/>
              <a:rect r="r" b="b" t="t" l="l"/>
              <a:pathLst>
                <a:path h="4947275" w="10021620">
                  <a:moveTo>
                    <a:pt x="0" y="0"/>
                  </a:moveTo>
                  <a:lnTo>
                    <a:pt x="10021620" y="0"/>
                  </a:lnTo>
                  <a:lnTo>
                    <a:pt x="10021620" y="4947275"/>
                  </a:lnTo>
                  <a:lnTo>
                    <a:pt x="0" y="4947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206135"/>
              <a:ext cx="10021620" cy="3613373"/>
            </a:xfrm>
            <a:custGeom>
              <a:avLst/>
              <a:gdLst/>
              <a:ahLst/>
              <a:cxnLst/>
              <a:rect r="r" b="b" t="t" l="l"/>
              <a:pathLst>
                <a:path h="3613373" w="10021620">
                  <a:moveTo>
                    <a:pt x="0" y="0"/>
                  </a:moveTo>
                  <a:lnTo>
                    <a:pt x="10021620" y="0"/>
                  </a:lnTo>
                  <a:lnTo>
                    <a:pt x="10021620" y="3613374"/>
                  </a:lnTo>
                  <a:lnTo>
                    <a:pt x="0" y="3613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107801"/>
              <a:ext cx="10021620" cy="828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6"/>
                </a:lnSpc>
                <a:spcBef>
                  <a:spcPct val="0"/>
                </a:spcBef>
              </a:pPr>
              <a:r>
                <a:rPr lang="en-US" sz="3619">
                  <a:solidFill>
                    <a:srgbClr val="000000"/>
                  </a:solidFill>
                  <a:latin typeface="Canva Sans 1"/>
                </a:rPr>
                <a:t>Hospitalisation (Shift 3 Week)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63989" y="-293210"/>
            <a:ext cx="5220889" cy="5220889"/>
          </a:xfrm>
          <a:custGeom>
            <a:avLst/>
            <a:gdLst/>
            <a:ahLst/>
            <a:cxnLst/>
            <a:rect r="r" b="b" t="t" l="l"/>
            <a:pathLst>
              <a:path h="5220889" w="5220889">
                <a:moveTo>
                  <a:pt x="5220889" y="0"/>
                </a:moveTo>
                <a:lnTo>
                  <a:pt x="0" y="0"/>
                </a:lnTo>
                <a:lnTo>
                  <a:pt x="0" y="5220889"/>
                </a:lnTo>
                <a:lnTo>
                  <a:pt x="5220889" y="5220889"/>
                </a:lnTo>
                <a:lnTo>
                  <a:pt x="52208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2251" y="233731"/>
            <a:ext cx="11546390" cy="134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35"/>
              </a:lnSpc>
              <a:spcBef>
                <a:spcPct val="0"/>
              </a:spcBef>
            </a:pPr>
            <a:r>
              <a:rPr lang="en-US" sz="7882" spc="693">
                <a:solidFill>
                  <a:srgbClr val="000000"/>
                </a:solidFill>
                <a:latin typeface="Antonio Ultra-Bold"/>
              </a:rPr>
              <a:t>LINEAR REGRESSION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034243" y="1842181"/>
            <a:ext cx="9322534" cy="8092554"/>
            <a:chOff x="0" y="0"/>
            <a:chExt cx="12430046" cy="10790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30046" cy="6136219"/>
            </a:xfrm>
            <a:custGeom>
              <a:avLst/>
              <a:gdLst/>
              <a:ahLst/>
              <a:cxnLst/>
              <a:rect r="r" b="b" t="t" l="l"/>
              <a:pathLst>
                <a:path h="6136219" w="12430046">
                  <a:moveTo>
                    <a:pt x="0" y="0"/>
                  </a:moveTo>
                  <a:lnTo>
                    <a:pt x="12430046" y="0"/>
                  </a:lnTo>
                  <a:lnTo>
                    <a:pt x="12430046" y="6136219"/>
                  </a:lnTo>
                  <a:lnTo>
                    <a:pt x="0" y="6136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3931" y="6834719"/>
              <a:ext cx="12162184" cy="3955354"/>
            </a:xfrm>
            <a:custGeom>
              <a:avLst/>
              <a:gdLst/>
              <a:ahLst/>
              <a:cxnLst/>
              <a:rect r="r" b="b" t="t" l="l"/>
              <a:pathLst>
                <a:path h="3955354" w="12162184">
                  <a:moveTo>
                    <a:pt x="0" y="0"/>
                  </a:moveTo>
                  <a:lnTo>
                    <a:pt x="12162184" y="0"/>
                  </a:lnTo>
                  <a:lnTo>
                    <a:pt x="12162184" y="3955353"/>
                  </a:lnTo>
                  <a:lnTo>
                    <a:pt x="0" y="3955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083090"/>
              <a:ext cx="1243004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 2"/>
                </a:rPr>
                <a:t>Positive Cases (Shifted 3 Weeks)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63989" y="-293210"/>
            <a:ext cx="5220889" cy="5220889"/>
          </a:xfrm>
          <a:custGeom>
            <a:avLst/>
            <a:gdLst/>
            <a:ahLst/>
            <a:cxnLst/>
            <a:rect r="r" b="b" t="t" l="l"/>
            <a:pathLst>
              <a:path h="5220889" w="5220889">
                <a:moveTo>
                  <a:pt x="5220889" y="0"/>
                </a:moveTo>
                <a:lnTo>
                  <a:pt x="0" y="0"/>
                </a:lnTo>
                <a:lnTo>
                  <a:pt x="0" y="5220889"/>
                </a:lnTo>
                <a:lnTo>
                  <a:pt x="5220889" y="5220889"/>
                </a:lnTo>
                <a:lnTo>
                  <a:pt x="52208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1281" y="2563812"/>
            <a:ext cx="8806719" cy="5541986"/>
          </a:xfrm>
          <a:custGeom>
            <a:avLst/>
            <a:gdLst/>
            <a:ahLst/>
            <a:cxnLst/>
            <a:rect r="r" b="b" t="t" l="l"/>
            <a:pathLst>
              <a:path h="5541986" w="8806719">
                <a:moveTo>
                  <a:pt x="0" y="0"/>
                </a:moveTo>
                <a:lnTo>
                  <a:pt x="8806719" y="0"/>
                </a:lnTo>
                <a:lnTo>
                  <a:pt x="8806719" y="5541986"/>
                </a:lnTo>
                <a:lnTo>
                  <a:pt x="0" y="5541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2251" y="233731"/>
            <a:ext cx="11546390" cy="134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35"/>
              </a:lnSpc>
              <a:spcBef>
                <a:spcPct val="0"/>
              </a:spcBef>
            </a:pPr>
            <a:r>
              <a:rPr lang="en-US" sz="7882" spc="693">
                <a:solidFill>
                  <a:srgbClr val="000000"/>
                </a:solidFill>
                <a:latin typeface="Antonio Ultra-Bold"/>
              </a:rPr>
              <a:t>PREDICTION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4569" y="2563812"/>
            <a:ext cx="8629431" cy="6297862"/>
            <a:chOff x="0" y="0"/>
            <a:chExt cx="11505907" cy="8397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05907" cy="7341356"/>
            </a:xfrm>
            <a:custGeom>
              <a:avLst/>
              <a:gdLst/>
              <a:ahLst/>
              <a:cxnLst/>
              <a:rect r="r" b="b" t="t" l="l"/>
              <a:pathLst>
                <a:path h="7341356" w="11505907">
                  <a:moveTo>
                    <a:pt x="0" y="0"/>
                  </a:moveTo>
                  <a:lnTo>
                    <a:pt x="11505907" y="0"/>
                  </a:lnTo>
                  <a:lnTo>
                    <a:pt x="11505907" y="7341356"/>
                  </a:lnTo>
                  <a:lnTo>
                    <a:pt x="0" y="7341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7246106"/>
              <a:ext cx="11309360" cy="115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Canva Sans 2 Bold"/>
                </a:rPr>
                <a:t>Positive Cases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481281" y="8010548"/>
            <a:ext cx="880671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Hospitalisation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63989" y="-293210"/>
            <a:ext cx="5220889" cy="5220889"/>
          </a:xfrm>
          <a:custGeom>
            <a:avLst/>
            <a:gdLst/>
            <a:ahLst/>
            <a:cxnLst/>
            <a:rect r="r" b="b" t="t" l="l"/>
            <a:pathLst>
              <a:path h="5220889" w="5220889">
                <a:moveTo>
                  <a:pt x="5220889" y="0"/>
                </a:moveTo>
                <a:lnTo>
                  <a:pt x="0" y="0"/>
                </a:lnTo>
                <a:lnTo>
                  <a:pt x="0" y="5220889"/>
                </a:lnTo>
                <a:lnTo>
                  <a:pt x="5220889" y="5220889"/>
                </a:lnTo>
                <a:lnTo>
                  <a:pt x="52208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5893" y="2030946"/>
            <a:ext cx="10327325" cy="6589361"/>
          </a:xfrm>
          <a:custGeom>
            <a:avLst/>
            <a:gdLst/>
            <a:ahLst/>
            <a:cxnLst/>
            <a:rect r="r" b="b" t="t" l="l"/>
            <a:pathLst>
              <a:path h="6589361" w="10327325">
                <a:moveTo>
                  <a:pt x="0" y="0"/>
                </a:moveTo>
                <a:lnTo>
                  <a:pt x="10327325" y="0"/>
                </a:lnTo>
                <a:lnTo>
                  <a:pt x="10327325" y="6589361"/>
                </a:lnTo>
                <a:lnTo>
                  <a:pt x="0" y="658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2251" y="233731"/>
            <a:ext cx="11546390" cy="134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35"/>
              </a:lnSpc>
              <a:spcBef>
                <a:spcPct val="0"/>
              </a:spcBef>
            </a:pPr>
            <a:r>
              <a:rPr lang="en-US" sz="7882" spc="693">
                <a:solidFill>
                  <a:srgbClr val="000000"/>
                </a:solidFill>
                <a:latin typeface="Antonio Ultra-Bold"/>
              </a:rPr>
              <a:t>PREDICTION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35893" y="8525057"/>
            <a:ext cx="101935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2 Bold"/>
              </a:rPr>
              <a:t>Vaccination </a:t>
            </a:r>
          </a:p>
        </p:txBody>
      </p:sp>
    </p:spTree>
  </p:cSld>
  <p:clrMapOvr>
    <a:masterClrMapping/>
  </p:clrMapOvr>
  <p:transition spd="fast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15465" y="-368256"/>
            <a:ext cx="5245151" cy="5245151"/>
          </a:xfrm>
          <a:custGeom>
            <a:avLst/>
            <a:gdLst/>
            <a:ahLst/>
            <a:cxnLst/>
            <a:rect r="r" b="b" t="t" l="l"/>
            <a:pathLst>
              <a:path h="5245151" w="5245151">
                <a:moveTo>
                  <a:pt x="5245151" y="0"/>
                </a:moveTo>
                <a:lnTo>
                  <a:pt x="0" y="0"/>
                </a:lnTo>
                <a:lnTo>
                  <a:pt x="0" y="5245151"/>
                </a:lnTo>
                <a:lnTo>
                  <a:pt x="5245151" y="5245151"/>
                </a:lnTo>
                <a:lnTo>
                  <a:pt x="52451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94021" y="1590888"/>
            <a:ext cx="10699957" cy="8456913"/>
            <a:chOff x="0" y="0"/>
            <a:chExt cx="14266610" cy="112758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89846" cy="7004962"/>
            </a:xfrm>
            <a:custGeom>
              <a:avLst/>
              <a:gdLst/>
              <a:ahLst/>
              <a:cxnLst/>
              <a:rect r="r" b="b" t="t" l="l"/>
              <a:pathLst>
                <a:path h="7004962" w="14189846">
                  <a:moveTo>
                    <a:pt x="0" y="0"/>
                  </a:moveTo>
                  <a:lnTo>
                    <a:pt x="14189846" y="0"/>
                  </a:lnTo>
                  <a:lnTo>
                    <a:pt x="14189846" y="7004962"/>
                  </a:lnTo>
                  <a:lnTo>
                    <a:pt x="0" y="7004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71332" y="7189028"/>
              <a:ext cx="13995277" cy="4086856"/>
            </a:xfrm>
            <a:custGeom>
              <a:avLst/>
              <a:gdLst/>
              <a:ahLst/>
              <a:cxnLst/>
              <a:rect r="r" b="b" t="t" l="l"/>
              <a:pathLst>
                <a:path h="4086856" w="13995277">
                  <a:moveTo>
                    <a:pt x="0" y="0"/>
                  </a:moveTo>
                  <a:lnTo>
                    <a:pt x="13995278" y="0"/>
                  </a:lnTo>
                  <a:lnTo>
                    <a:pt x="13995278" y="4086856"/>
                  </a:lnTo>
                  <a:lnTo>
                    <a:pt x="0" y="4086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71882" y="141126"/>
            <a:ext cx="11505356" cy="236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18"/>
              </a:lnSpc>
            </a:pPr>
            <a:r>
              <a:rPr lang="en-US" sz="6798" spc="598">
                <a:solidFill>
                  <a:srgbClr val="000000"/>
                </a:solidFill>
                <a:latin typeface="Antonio Ultra-Bold"/>
              </a:rPr>
              <a:t>MULTIVARIATE </a:t>
            </a:r>
            <a:r>
              <a:rPr lang="en-US" sz="6798" spc="598">
                <a:solidFill>
                  <a:srgbClr val="000000"/>
                </a:solidFill>
                <a:latin typeface="Antonio Ultra-Bold"/>
              </a:rPr>
              <a:t>Regression</a:t>
            </a:r>
          </a:p>
          <a:p>
            <a:pPr>
              <a:lnSpc>
                <a:spcPts val="951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7017" y="3091508"/>
            <a:ext cx="3795821" cy="37958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6089" y="3091508"/>
            <a:ext cx="3795821" cy="37958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71999" y="3176496"/>
            <a:ext cx="3625859" cy="362584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3404" r="0" b="-340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505161" y="3091508"/>
            <a:ext cx="3795821" cy="379582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-5400000">
            <a:off x="16789377" y="8469305"/>
            <a:ext cx="1990807" cy="1990807"/>
          </a:xfrm>
          <a:custGeom>
            <a:avLst/>
            <a:gdLst/>
            <a:ahLst/>
            <a:cxnLst/>
            <a:rect r="r" b="b" t="t" l="l"/>
            <a:pathLst>
              <a:path h="1990807" w="1990807">
                <a:moveTo>
                  <a:pt x="0" y="1990807"/>
                </a:moveTo>
                <a:lnTo>
                  <a:pt x="1990807" y="1990807"/>
                </a:lnTo>
                <a:lnTo>
                  <a:pt x="1990807" y="0"/>
                </a:lnTo>
                <a:lnTo>
                  <a:pt x="0" y="0"/>
                </a:lnTo>
                <a:lnTo>
                  <a:pt x="0" y="199080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-676446" y="-926286"/>
            <a:ext cx="2624835" cy="2624835"/>
          </a:xfrm>
          <a:custGeom>
            <a:avLst/>
            <a:gdLst/>
            <a:ahLst/>
            <a:cxnLst/>
            <a:rect r="r" b="b" t="t" l="l"/>
            <a:pathLst>
              <a:path h="2624835" w="2624835">
                <a:moveTo>
                  <a:pt x="2624835" y="0"/>
                </a:moveTo>
                <a:lnTo>
                  <a:pt x="0" y="0"/>
                </a:lnTo>
                <a:lnTo>
                  <a:pt x="0" y="2624835"/>
                </a:lnTo>
                <a:lnTo>
                  <a:pt x="2624835" y="2624835"/>
                </a:lnTo>
                <a:lnTo>
                  <a:pt x="26248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76335" y="3441626"/>
            <a:ext cx="2335329" cy="3187174"/>
          </a:xfrm>
          <a:custGeom>
            <a:avLst/>
            <a:gdLst/>
            <a:ahLst/>
            <a:cxnLst/>
            <a:rect r="r" b="b" t="t" l="l"/>
            <a:pathLst>
              <a:path h="3187174" w="2335329">
                <a:moveTo>
                  <a:pt x="0" y="0"/>
                </a:moveTo>
                <a:lnTo>
                  <a:pt x="2335330" y="0"/>
                </a:lnTo>
                <a:lnTo>
                  <a:pt x="2335330" y="3187175"/>
                </a:lnTo>
                <a:lnTo>
                  <a:pt x="0" y="3187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318386" y="3521388"/>
            <a:ext cx="2190253" cy="290099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1565199"/>
            <a:ext cx="9804619" cy="115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27"/>
              </a:lnSpc>
              <a:spcBef>
                <a:spcPct val="0"/>
              </a:spcBef>
            </a:pPr>
            <a:r>
              <a:rPr lang="en-US" sz="6734" spc="592">
                <a:solidFill>
                  <a:srgbClr val="000000"/>
                </a:solidFill>
                <a:latin typeface="Antonio Ultra-Bold"/>
              </a:rPr>
              <a:t>OUR RECOMMENDATION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602" y="7282594"/>
            <a:ext cx="4636653" cy="130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1"/>
              </a:lnSpc>
              <a:spcBef>
                <a:spcPct val="0"/>
              </a:spcBef>
            </a:pPr>
            <a:r>
              <a:rPr lang="en-US" sz="3765" spc="192">
                <a:solidFill>
                  <a:srgbClr val="000000"/>
                </a:solidFill>
                <a:latin typeface="Antonio Bold"/>
              </a:rPr>
              <a:t>MAXIMISE THE NUMBER OF VACINATION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25674" y="7282594"/>
            <a:ext cx="4636653" cy="197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1"/>
              </a:lnSpc>
              <a:spcBef>
                <a:spcPct val="0"/>
              </a:spcBef>
            </a:pPr>
            <a:r>
              <a:rPr lang="en-US" sz="3765" spc="192">
                <a:solidFill>
                  <a:srgbClr val="000000"/>
                </a:solidFill>
                <a:latin typeface="Antonio Bold"/>
              </a:rPr>
              <a:t>MONITOR YOURSELF FOR MORE THAN 3 WEEKS IF GOT COVID POSITIVE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84746" y="7282594"/>
            <a:ext cx="4636653" cy="1304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1"/>
              </a:lnSpc>
              <a:spcBef>
                <a:spcPct val="0"/>
              </a:spcBef>
            </a:pPr>
            <a:r>
              <a:rPr lang="en-US" sz="3765" spc="192">
                <a:solidFill>
                  <a:srgbClr val="000000"/>
                </a:solidFill>
                <a:latin typeface="Antonio Bold"/>
              </a:rPr>
              <a:t>ISOLATE YOURSELF MORE THAN 3 WEEKS</a:t>
            </a:r>
          </a:p>
        </p:txBody>
      </p:sp>
    </p:spTree>
  </p:cSld>
  <p:clrMapOvr>
    <a:masterClrMapping/>
  </p:clrMapOvr>
  <p:transition spd="fast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71190" y="-1524023"/>
            <a:ext cx="7108780" cy="71087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449" y="9334316"/>
            <a:ext cx="751247" cy="75124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62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9444906"/>
            <a:ext cx="640658" cy="64065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9794" y="8278494"/>
            <a:ext cx="979806" cy="9798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368643" y="3861727"/>
            <a:ext cx="5256938" cy="5622393"/>
          </a:xfrm>
          <a:custGeom>
            <a:avLst/>
            <a:gdLst/>
            <a:ahLst/>
            <a:cxnLst/>
            <a:rect r="r" b="b" t="t" l="l"/>
            <a:pathLst>
              <a:path h="5622393" w="5256938">
                <a:moveTo>
                  <a:pt x="0" y="0"/>
                </a:moveTo>
                <a:lnTo>
                  <a:pt x="5256937" y="0"/>
                </a:lnTo>
                <a:lnTo>
                  <a:pt x="5256937" y="5622393"/>
                </a:lnTo>
                <a:lnTo>
                  <a:pt x="0" y="562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-788902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423592">
            <a:off x="10130884" y="212827"/>
            <a:ext cx="3709264" cy="3988456"/>
          </a:xfrm>
          <a:custGeom>
            <a:avLst/>
            <a:gdLst/>
            <a:ahLst/>
            <a:cxnLst/>
            <a:rect r="r" b="b" t="t" l="l"/>
            <a:pathLst>
              <a:path h="3988456" w="3709264">
                <a:moveTo>
                  <a:pt x="0" y="0"/>
                </a:moveTo>
                <a:lnTo>
                  <a:pt x="3709264" y="0"/>
                </a:lnTo>
                <a:lnTo>
                  <a:pt x="3709264" y="3988455"/>
                </a:lnTo>
                <a:lnTo>
                  <a:pt x="0" y="3988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356902"/>
            <a:ext cx="9124859" cy="2335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63"/>
              </a:lnSpc>
              <a:spcBef>
                <a:spcPct val="0"/>
              </a:spcBef>
            </a:pPr>
            <a:r>
              <a:rPr lang="en-US" sz="13688" spc="1204">
                <a:solidFill>
                  <a:srgbClr val="060644"/>
                </a:solidFill>
                <a:latin typeface="Anton"/>
              </a:rPr>
              <a:t>THANK YOU!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645686"/>
            <a:ext cx="7197723" cy="102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80"/>
              </a:lnSpc>
              <a:spcBef>
                <a:spcPct val="0"/>
              </a:spcBef>
            </a:pPr>
            <a:r>
              <a:rPr lang="en-US" sz="6057" spc="290">
                <a:solidFill>
                  <a:srgbClr val="0D62AD"/>
                </a:solidFill>
                <a:latin typeface="Antonio Ultra-Bold"/>
              </a:rPr>
              <a:t>FOR YOUR ATTENTION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765424" y="7464176"/>
            <a:ext cx="3588247" cy="3588247"/>
          </a:xfrm>
          <a:custGeom>
            <a:avLst/>
            <a:gdLst/>
            <a:ahLst/>
            <a:cxnLst/>
            <a:rect r="r" b="b" t="t" l="l"/>
            <a:pathLst>
              <a:path h="3588247" w="3588247">
                <a:moveTo>
                  <a:pt x="0" y="0"/>
                </a:moveTo>
                <a:lnTo>
                  <a:pt x="3588248" y="0"/>
                </a:lnTo>
                <a:lnTo>
                  <a:pt x="3588248" y="3588248"/>
                </a:lnTo>
                <a:lnTo>
                  <a:pt x="0" y="3588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4081527" y="-682021"/>
            <a:ext cx="4726083" cy="4726083"/>
          </a:xfrm>
          <a:custGeom>
            <a:avLst/>
            <a:gdLst/>
            <a:ahLst/>
            <a:cxnLst/>
            <a:rect r="r" b="b" t="t" l="l"/>
            <a:pathLst>
              <a:path h="4726083" w="4726083">
                <a:moveTo>
                  <a:pt x="4726083" y="4726083"/>
                </a:moveTo>
                <a:lnTo>
                  <a:pt x="0" y="4726083"/>
                </a:lnTo>
                <a:lnTo>
                  <a:pt x="0" y="0"/>
                </a:lnTo>
                <a:lnTo>
                  <a:pt x="4726083" y="0"/>
                </a:lnTo>
                <a:lnTo>
                  <a:pt x="4726083" y="47260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21872" y="4044062"/>
            <a:ext cx="5256938" cy="5622393"/>
          </a:xfrm>
          <a:custGeom>
            <a:avLst/>
            <a:gdLst/>
            <a:ahLst/>
            <a:cxnLst/>
            <a:rect r="r" b="b" t="t" l="l"/>
            <a:pathLst>
              <a:path h="5622393" w="5256938">
                <a:moveTo>
                  <a:pt x="0" y="0"/>
                </a:moveTo>
                <a:lnTo>
                  <a:pt x="5256938" y="0"/>
                </a:lnTo>
                <a:lnTo>
                  <a:pt x="5256938" y="5622393"/>
                </a:lnTo>
                <a:lnTo>
                  <a:pt x="0" y="5622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148" y="1248814"/>
            <a:ext cx="7315200" cy="3599688"/>
          </a:xfrm>
          <a:custGeom>
            <a:avLst/>
            <a:gdLst/>
            <a:ahLst/>
            <a:cxnLst/>
            <a:rect r="r" b="b" t="t" l="l"/>
            <a:pathLst>
              <a:path h="3599688" w="7315200">
                <a:moveTo>
                  <a:pt x="0" y="0"/>
                </a:moveTo>
                <a:lnTo>
                  <a:pt x="7315200" y="0"/>
                </a:lnTo>
                <a:lnTo>
                  <a:pt x="7315200" y="3599688"/>
                </a:lnTo>
                <a:lnTo>
                  <a:pt x="0" y="359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74671" y="92256"/>
            <a:ext cx="11138658" cy="366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63"/>
              </a:lnSpc>
            </a:pPr>
            <a:r>
              <a:rPr lang="en-US" sz="6974" spc="613">
                <a:solidFill>
                  <a:srgbClr val="000000"/>
                </a:solidFill>
                <a:latin typeface="Antonio Ultra-Bold"/>
              </a:rPr>
              <a:t>PRACTICAL MOTIVATION</a:t>
            </a:r>
          </a:p>
          <a:p>
            <a:pPr>
              <a:lnSpc>
                <a:spcPts val="9763"/>
              </a:lnSpc>
            </a:pPr>
          </a:p>
          <a:p>
            <a:pPr>
              <a:lnSpc>
                <a:spcPts val="976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26150" y="4734202"/>
            <a:ext cx="11841374" cy="32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</a:pPr>
            <a:r>
              <a:rPr lang="en-US" sz="6211">
                <a:solidFill>
                  <a:srgbClr val="000000"/>
                </a:solidFill>
                <a:latin typeface="Canva Sans 2 Bold"/>
              </a:rPr>
              <a:t>Covid 19 has caused disruption in many aspects of our lives 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426374" y="8671052"/>
            <a:ext cx="1990807" cy="1990807"/>
          </a:xfrm>
          <a:custGeom>
            <a:avLst/>
            <a:gdLst/>
            <a:ahLst/>
            <a:cxnLst/>
            <a:rect r="r" b="b" t="t" l="l"/>
            <a:pathLst>
              <a:path h="1990807" w="1990807">
                <a:moveTo>
                  <a:pt x="0" y="0"/>
                </a:moveTo>
                <a:lnTo>
                  <a:pt x="1990808" y="0"/>
                </a:lnTo>
                <a:lnTo>
                  <a:pt x="1990808" y="1990807"/>
                </a:lnTo>
                <a:lnTo>
                  <a:pt x="0" y="199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16628970" y="-633516"/>
            <a:ext cx="2624835" cy="2624835"/>
          </a:xfrm>
          <a:custGeom>
            <a:avLst/>
            <a:gdLst/>
            <a:ahLst/>
            <a:cxnLst/>
            <a:rect r="r" b="b" t="t" l="l"/>
            <a:pathLst>
              <a:path h="2624835" w="2624835">
                <a:moveTo>
                  <a:pt x="2624835" y="2624835"/>
                </a:moveTo>
                <a:lnTo>
                  <a:pt x="0" y="2624835"/>
                </a:lnTo>
                <a:lnTo>
                  <a:pt x="0" y="0"/>
                </a:lnTo>
                <a:lnTo>
                  <a:pt x="2624835" y="0"/>
                </a:lnTo>
                <a:lnTo>
                  <a:pt x="2624835" y="26248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4671" y="92256"/>
            <a:ext cx="11138658" cy="242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63"/>
              </a:lnSpc>
            </a:pPr>
            <a:r>
              <a:rPr lang="en-US" sz="6974" spc="613">
                <a:solidFill>
                  <a:srgbClr val="000000"/>
                </a:solidFill>
                <a:latin typeface="Antonio Ultra-Bold"/>
              </a:rPr>
              <a:t>PROBLEM FORMULATION</a:t>
            </a:r>
            <a:r>
              <a:rPr lang="en-US" sz="6974" spc="613">
                <a:solidFill>
                  <a:srgbClr val="000000"/>
                </a:solidFill>
                <a:latin typeface="Antonio Ultra-Bold"/>
              </a:rPr>
              <a:t> </a:t>
            </a:r>
          </a:p>
          <a:p>
            <a:pPr>
              <a:lnSpc>
                <a:spcPts val="976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35227" y="2557791"/>
            <a:ext cx="9274947" cy="32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3"/>
              </a:lnSpc>
            </a:pPr>
            <a:r>
              <a:rPr lang="en-US" sz="6117">
                <a:solidFill>
                  <a:srgbClr val="000000"/>
                </a:solidFill>
                <a:latin typeface="Canva Sans 2 Bold"/>
              </a:rPr>
              <a:t>What are the factors that affect the number of deaths?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624428" y="3988793"/>
            <a:ext cx="7677688" cy="767768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133480" y="5137975"/>
            <a:ext cx="8240651" cy="82406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E9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131039" y="6277805"/>
            <a:ext cx="3582290" cy="3582290"/>
          </a:xfrm>
          <a:custGeom>
            <a:avLst/>
            <a:gdLst/>
            <a:ahLst/>
            <a:cxnLst/>
            <a:rect r="r" b="b" t="t" l="l"/>
            <a:pathLst>
              <a:path h="3582290" w="3582290">
                <a:moveTo>
                  <a:pt x="0" y="0"/>
                </a:moveTo>
                <a:lnTo>
                  <a:pt x="3582290" y="0"/>
                </a:lnTo>
                <a:lnTo>
                  <a:pt x="3582290" y="3582290"/>
                </a:lnTo>
                <a:lnTo>
                  <a:pt x="0" y="3582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76723">
            <a:off x="1120649" y="2035793"/>
            <a:ext cx="4502647" cy="3209159"/>
          </a:xfrm>
          <a:custGeom>
            <a:avLst/>
            <a:gdLst/>
            <a:ahLst/>
            <a:cxnLst/>
            <a:rect r="r" b="b" t="t" l="l"/>
            <a:pathLst>
              <a:path h="3209159" w="4502647">
                <a:moveTo>
                  <a:pt x="0" y="0"/>
                </a:moveTo>
                <a:lnTo>
                  <a:pt x="4502646" y="0"/>
                </a:lnTo>
                <a:lnTo>
                  <a:pt x="4502646" y="3209159"/>
                </a:lnTo>
                <a:lnTo>
                  <a:pt x="0" y="320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43313" y="6473193"/>
            <a:ext cx="7248183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Canva Sans 1 Bold"/>
              </a:rPr>
              <a:t>Can the number of deaths be reduced?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7427" y="7043746"/>
            <a:ext cx="3940153" cy="2822135"/>
          </a:xfrm>
          <a:custGeom>
            <a:avLst/>
            <a:gdLst/>
            <a:ahLst/>
            <a:cxnLst/>
            <a:rect r="r" b="b" t="t" l="l"/>
            <a:pathLst>
              <a:path h="2822135" w="3940153">
                <a:moveTo>
                  <a:pt x="0" y="0"/>
                </a:moveTo>
                <a:lnTo>
                  <a:pt x="3940154" y="0"/>
                </a:lnTo>
                <a:lnTo>
                  <a:pt x="3940154" y="2822135"/>
                </a:lnTo>
                <a:lnTo>
                  <a:pt x="0" y="2822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26741" y="101965"/>
            <a:ext cx="4620369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Canva Sans 1 Bold"/>
              </a:rPr>
              <a:t>DATA SET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9431" y="4752991"/>
            <a:ext cx="7900169" cy="450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2 Bold"/>
              </a:rPr>
              <a:t>Predictors: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2"/>
              </a:rPr>
              <a:t>Weekly positive cases 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2"/>
              </a:rPr>
              <a:t>Total Vaccination 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2"/>
              </a:rPr>
              <a:t>Daily hospital occupancy</a:t>
            </a:r>
          </a:p>
          <a:p>
            <a:pPr algn="ctr">
              <a:lnSpc>
                <a:spcPts val="5251"/>
              </a:lnSpc>
            </a:pPr>
          </a:p>
          <a:p>
            <a:pPr algn="ctr">
              <a:lnSpc>
                <a:spcPts val="5251"/>
              </a:lnSpc>
            </a:pPr>
            <a:r>
              <a:rPr lang="en-US" sz="3751">
                <a:solidFill>
                  <a:srgbClr val="000000"/>
                </a:solidFill>
                <a:latin typeface="Canva Sans 2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33554" y="4705366"/>
            <a:ext cx="667009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1 Bold"/>
              </a:rPr>
              <a:t>Response: 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Weekly Deaths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0942" y="1164955"/>
            <a:ext cx="15548358" cy="229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3"/>
              </a:lnSpc>
              <a:spcBef>
                <a:spcPct val="0"/>
              </a:spcBef>
            </a:pPr>
            <a:r>
              <a:rPr lang="en-US" sz="6481">
                <a:solidFill>
                  <a:srgbClr val="000000"/>
                </a:solidFill>
                <a:latin typeface="Canva Sans 1 Bold"/>
              </a:rPr>
              <a:t>Coronavirus Pandemic (COVID-19) - Our World in Data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1207" y="373380"/>
            <a:ext cx="48055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DATA CLEANING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32577" y="3147659"/>
            <a:ext cx="1170265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Common dates : 13 Dec 2020 - 9 May 2023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Country seleted to anaysis: United States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6112" y="4937735"/>
            <a:ext cx="15995776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aligning datasets according to the exact dates -&gt; may not accurate   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e.g. testing positive for covid does not imply dying on the same day</a:t>
            </a:r>
          </a:p>
          <a:p>
            <a:pPr algn="ctr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 1"/>
              </a:rPr>
              <a:t>To accommodate for the shifting of the predictors: common dates : 17 Jan 2021 - 9 May 2023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2131">
            <a:off x="-177394" y="6962229"/>
            <a:ext cx="8726160" cy="4592142"/>
          </a:xfrm>
          <a:custGeom>
            <a:avLst/>
            <a:gdLst/>
            <a:ahLst/>
            <a:cxnLst/>
            <a:rect r="r" b="b" t="t" l="l"/>
            <a:pathLst>
              <a:path h="4592142" w="8726160">
                <a:moveTo>
                  <a:pt x="0" y="0"/>
                </a:moveTo>
                <a:lnTo>
                  <a:pt x="8726160" y="0"/>
                </a:lnTo>
                <a:lnTo>
                  <a:pt x="8726160" y="4592142"/>
                </a:lnTo>
                <a:lnTo>
                  <a:pt x="0" y="459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059409"/>
            <a:ext cx="8886466" cy="5720806"/>
            <a:chOff x="0" y="0"/>
            <a:chExt cx="11848621" cy="76277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48621" cy="7020067"/>
            </a:xfrm>
            <a:custGeom>
              <a:avLst/>
              <a:gdLst/>
              <a:ahLst/>
              <a:cxnLst/>
              <a:rect r="r" b="b" t="t" l="l"/>
              <a:pathLst>
                <a:path h="7020067" w="11848621">
                  <a:moveTo>
                    <a:pt x="0" y="0"/>
                  </a:moveTo>
                  <a:lnTo>
                    <a:pt x="11848621" y="0"/>
                  </a:lnTo>
                  <a:lnTo>
                    <a:pt x="11848621" y="7020067"/>
                  </a:lnTo>
                  <a:lnTo>
                    <a:pt x="0" y="7020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6962917"/>
              <a:ext cx="11848621" cy="664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22"/>
                </a:lnSpc>
              </a:pPr>
              <a:r>
                <a:rPr lang="en-US" sz="3016">
                  <a:solidFill>
                    <a:srgbClr val="000000"/>
                  </a:solidFill>
                  <a:latin typeface="Canva Sans 2"/>
                </a:rPr>
                <a:t>Weekly deaths vs Weekly Cases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62337" y="2059409"/>
            <a:ext cx="8925663" cy="5286739"/>
          </a:xfrm>
          <a:custGeom>
            <a:avLst/>
            <a:gdLst/>
            <a:ahLst/>
            <a:cxnLst/>
            <a:rect r="r" b="b" t="t" l="l"/>
            <a:pathLst>
              <a:path h="5286739" w="8925663">
                <a:moveTo>
                  <a:pt x="0" y="0"/>
                </a:moveTo>
                <a:lnTo>
                  <a:pt x="8925663" y="0"/>
                </a:lnTo>
                <a:lnTo>
                  <a:pt x="8925663" y="5286739"/>
                </a:lnTo>
                <a:lnTo>
                  <a:pt x="0" y="5286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69944" y="373380"/>
            <a:ext cx="3948112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TIME SERIES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3386" y="7237798"/>
            <a:ext cx="8043565" cy="54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8"/>
              </a:lnSpc>
              <a:spcBef>
                <a:spcPct val="0"/>
              </a:spcBef>
            </a:pPr>
            <a:r>
              <a:rPr lang="en-US" sz="3020">
                <a:solidFill>
                  <a:srgbClr val="000000"/>
                </a:solidFill>
                <a:latin typeface="Canva Sans 1"/>
              </a:rPr>
              <a:t>Weekly deaths vs Daily Hospital Occupancy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9819" y="5422829"/>
            <a:ext cx="11772900" cy="5793248"/>
          </a:xfrm>
          <a:custGeom>
            <a:avLst/>
            <a:gdLst/>
            <a:ahLst/>
            <a:cxnLst/>
            <a:rect r="r" b="b" t="t" l="l"/>
            <a:pathLst>
              <a:path h="5793248" w="11772900">
                <a:moveTo>
                  <a:pt x="0" y="0"/>
                </a:moveTo>
                <a:lnTo>
                  <a:pt x="11772900" y="0"/>
                </a:lnTo>
                <a:lnTo>
                  <a:pt x="11772900" y="5793248"/>
                </a:lnTo>
                <a:lnTo>
                  <a:pt x="0" y="579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0767" y="8262303"/>
            <a:ext cx="8886466" cy="51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16">
                <a:solidFill>
                  <a:srgbClr val="000000"/>
                </a:solidFill>
                <a:latin typeface="Canva Sans 2"/>
              </a:rPr>
              <a:t>Weekly deaths vs Total vaccinations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28484" y="1778548"/>
            <a:ext cx="11031032" cy="6540906"/>
          </a:xfrm>
          <a:custGeom>
            <a:avLst/>
            <a:gdLst/>
            <a:ahLst/>
            <a:cxnLst/>
            <a:rect r="r" b="b" t="t" l="l"/>
            <a:pathLst>
              <a:path h="6540906" w="11031032">
                <a:moveTo>
                  <a:pt x="0" y="0"/>
                </a:moveTo>
                <a:lnTo>
                  <a:pt x="11031032" y="0"/>
                </a:lnTo>
                <a:lnTo>
                  <a:pt x="11031032" y="6540905"/>
                </a:lnTo>
                <a:lnTo>
                  <a:pt x="0" y="6540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41207" y="373380"/>
            <a:ext cx="4805586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DATA CLEANING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5118">
            <a:off x="11076763" y="1028700"/>
            <a:ext cx="9696542" cy="6561327"/>
          </a:xfrm>
          <a:custGeom>
            <a:avLst/>
            <a:gdLst/>
            <a:ahLst/>
            <a:cxnLst/>
            <a:rect r="r" b="b" t="t" l="l"/>
            <a:pathLst>
              <a:path h="6561327" w="9696542">
                <a:moveTo>
                  <a:pt x="0" y="0"/>
                </a:moveTo>
                <a:lnTo>
                  <a:pt x="9696543" y="0"/>
                </a:lnTo>
                <a:lnTo>
                  <a:pt x="9696543" y="6561327"/>
                </a:lnTo>
                <a:lnTo>
                  <a:pt x="0" y="656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0579" y="1820362"/>
            <a:ext cx="9826843" cy="7172010"/>
          </a:xfrm>
          <a:custGeom>
            <a:avLst/>
            <a:gdLst/>
            <a:ahLst/>
            <a:cxnLst/>
            <a:rect r="r" b="b" t="t" l="l"/>
            <a:pathLst>
              <a:path h="7172010" w="9826843">
                <a:moveTo>
                  <a:pt x="0" y="0"/>
                </a:moveTo>
                <a:lnTo>
                  <a:pt x="9826842" y="0"/>
                </a:lnTo>
                <a:lnTo>
                  <a:pt x="9826842" y="7172010"/>
                </a:lnTo>
                <a:lnTo>
                  <a:pt x="0" y="717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4817" y="373380"/>
            <a:ext cx="9078367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000000"/>
                </a:solidFill>
                <a:latin typeface="Antonio Bold"/>
              </a:rPr>
              <a:t>Correlation using Heatmap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DAGCd4Lzb5k</dc:identifier>
  <dcterms:modified xsi:type="dcterms:W3CDTF">2011-08-01T06:04:30Z</dcterms:modified>
  <cp:revision>1</cp:revision>
  <dc:title>SC1015_COVID19</dc:title>
</cp:coreProperties>
</file>